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6"/>
  </p:notesMasterIdLst>
  <p:sldIdLst>
    <p:sldId id="256" r:id="rId2"/>
    <p:sldId id="358" r:id="rId3"/>
    <p:sldId id="258" r:id="rId4"/>
    <p:sldId id="362" r:id="rId5"/>
    <p:sldId id="257" r:id="rId6"/>
    <p:sldId id="266" r:id="rId7"/>
    <p:sldId id="359" r:id="rId8"/>
    <p:sldId id="360" r:id="rId9"/>
    <p:sldId id="361" r:id="rId10"/>
    <p:sldId id="369" r:id="rId11"/>
    <p:sldId id="363" r:id="rId12"/>
    <p:sldId id="364" r:id="rId13"/>
    <p:sldId id="365" r:id="rId14"/>
    <p:sldId id="366" r:id="rId15"/>
    <p:sldId id="367" r:id="rId16"/>
    <p:sldId id="368" r:id="rId17"/>
    <p:sldId id="268" r:id="rId18"/>
    <p:sldId id="357" r:id="rId19"/>
    <p:sldId id="259" r:id="rId20"/>
    <p:sldId id="267" r:id="rId21"/>
    <p:sldId id="269" r:id="rId22"/>
    <p:sldId id="270" r:id="rId23"/>
    <p:sldId id="271" r:id="rId24"/>
    <p:sldId id="260" r:id="rId25"/>
    <p:sldId id="275" r:id="rId26"/>
    <p:sldId id="276" r:id="rId27"/>
    <p:sldId id="277" r:id="rId28"/>
    <p:sldId id="300" r:id="rId29"/>
    <p:sldId id="261" r:id="rId30"/>
    <p:sldId id="278" r:id="rId31"/>
    <p:sldId id="279" r:id="rId32"/>
    <p:sldId id="262" r:id="rId33"/>
    <p:sldId id="280" r:id="rId34"/>
    <p:sldId id="281" r:id="rId35"/>
    <p:sldId id="282" r:id="rId36"/>
    <p:sldId id="283" r:id="rId37"/>
    <p:sldId id="284" r:id="rId38"/>
    <p:sldId id="286" r:id="rId39"/>
    <p:sldId id="285" r:id="rId40"/>
    <p:sldId id="287" r:id="rId41"/>
    <p:sldId id="288" r:id="rId42"/>
    <p:sldId id="290" r:id="rId43"/>
    <p:sldId id="291" r:id="rId44"/>
    <p:sldId id="292" r:id="rId45"/>
    <p:sldId id="293" r:id="rId46"/>
    <p:sldId id="294" r:id="rId47"/>
    <p:sldId id="295" r:id="rId48"/>
    <p:sldId id="299" r:id="rId49"/>
    <p:sldId id="296" r:id="rId50"/>
    <p:sldId id="297" r:id="rId51"/>
    <p:sldId id="298" r:id="rId52"/>
    <p:sldId id="302" r:id="rId53"/>
    <p:sldId id="303" r:id="rId54"/>
    <p:sldId id="307" r:id="rId55"/>
    <p:sldId id="304" r:id="rId56"/>
    <p:sldId id="305" r:id="rId57"/>
    <p:sldId id="306" r:id="rId58"/>
    <p:sldId id="308" r:id="rId59"/>
    <p:sldId id="309" r:id="rId60"/>
    <p:sldId id="310" r:id="rId61"/>
    <p:sldId id="311" r:id="rId62"/>
    <p:sldId id="313" r:id="rId63"/>
    <p:sldId id="312" r:id="rId64"/>
    <p:sldId id="314" r:id="rId65"/>
    <p:sldId id="315" r:id="rId66"/>
    <p:sldId id="316" r:id="rId67"/>
    <p:sldId id="317" r:id="rId68"/>
    <p:sldId id="318" r:id="rId69"/>
    <p:sldId id="319" r:id="rId70"/>
    <p:sldId id="320" r:id="rId71"/>
    <p:sldId id="321" r:id="rId72"/>
    <p:sldId id="322" r:id="rId73"/>
    <p:sldId id="323" r:id="rId74"/>
    <p:sldId id="324" r:id="rId75"/>
    <p:sldId id="326" r:id="rId76"/>
    <p:sldId id="325" r:id="rId77"/>
    <p:sldId id="327" r:id="rId78"/>
    <p:sldId id="328" r:id="rId79"/>
    <p:sldId id="329" r:id="rId80"/>
    <p:sldId id="356"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4" r:id="rId104"/>
    <p:sldId id="355" r:id="rId1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 initials="GM" lastIdx="1" clrIdx="0">
    <p:extLst>
      <p:ext uri="{19B8F6BF-5375-455C-9EA6-DF929625EA0E}">
        <p15:presenceInfo xmlns:p15="http://schemas.microsoft.com/office/powerpoint/2012/main" userId="S::george@georgejmount.com::f62b7f9a-d362-4c96-927b-ee32451abea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07070"/>
    <a:srgbClr val="BAA783"/>
    <a:srgbClr val="CF3338"/>
    <a:srgbClr val="628EA9"/>
    <a:srgbClr val="FCA426"/>
    <a:srgbClr val="F5F5F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264" autoAdjust="0"/>
    <p:restoredTop sz="94660"/>
  </p:normalViewPr>
  <p:slideViewPr>
    <p:cSldViewPr snapToGrid="0">
      <p:cViewPr varScale="1">
        <p:scale>
          <a:sx n="105" d="100"/>
          <a:sy n="105" d="100"/>
        </p:scale>
        <p:origin x="54" y="9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commentAuthors" Target="commentAuthor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534BD0-1400-4EBA-BBA1-04F52AB31B36}" type="datetimeFigureOut">
              <a:rPr lang="en-US" smtClean="0"/>
              <a:t>11/9/2022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00335D-9F13-4B80-ADC5-B0EA3E10FF6B}" type="slidenum">
              <a:rPr lang="en-US" smtClean="0"/>
              <a:t>‹#›</a:t>
            </a:fld>
            <a:endParaRPr lang="en-US"/>
          </a:p>
        </p:txBody>
      </p:sp>
    </p:spTree>
    <p:extLst>
      <p:ext uri="{BB962C8B-B14F-4D97-AF65-F5344CB8AC3E}">
        <p14:creationId xmlns:p14="http://schemas.microsoft.com/office/powerpoint/2010/main" val="13244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worry too much about the building blocks right now – I have this in here to gauge everyone’s interest </a:t>
            </a:r>
          </a:p>
        </p:txBody>
      </p:sp>
      <p:sp>
        <p:nvSpPr>
          <p:cNvPr id="4" name="Slide Number Placeholder 3"/>
          <p:cNvSpPr>
            <a:spLocks noGrp="1"/>
          </p:cNvSpPr>
          <p:nvPr>
            <p:ph type="sldNum" sz="quarter" idx="5"/>
          </p:nvPr>
        </p:nvSpPr>
        <p:spPr/>
        <p:txBody>
          <a:bodyPr/>
          <a:lstStyle/>
          <a:p>
            <a:fld id="{1300335D-9F13-4B80-ADC5-B0EA3E10FF6B}" type="slidenum">
              <a:rPr lang="en-US" smtClean="0"/>
              <a:t>6</a:t>
            </a:fld>
            <a:endParaRPr lang="en-US"/>
          </a:p>
        </p:txBody>
      </p:sp>
    </p:spTree>
    <p:extLst>
      <p:ext uri="{BB962C8B-B14F-4D97-AF65-F5344CB8AC3E}">
        <p14:creationId xmlns:p14="http://schemas.microsoft.com/office/powerpoint/2010/main" val="2287506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would be rolling up and drilling down</a:t>
            </a:r>
          </a:p>
          <a:p>
            <a:r>
              <a:rPr lang="en-US" dirty="0"/>
              <a:t>This is slicing and dicing</a:t>
            </a:r>
          </a:p>
          <a:p>
            <a:r>
              <a:rPr lang="en-US" dirty="0"/>
              <a:t>This is unpivoting and pivoting</a:t>
            </a:r>
          </a:p>
        </p:txBody>
      </p:sp>
      <p:sp>
        <p:nvSpPr>
          <p:cNvPr id="4" name="Slide Number Placeholder 3"/>
          <p:cNvSpPr>
            <a:spLocks noGrp="1"/>
          </p:cNvSpPr>
          <p:nvPr>
            <p:ph type="sldNum" sz="quarter" idx="5"/>
          </p:nvPr>
        </p:nvSpPr>
        <p:spPr/>
        <p:txBody>
          <a:bodyPr/>
          <a:lstStyle/>
          <a:p>
            <a:fld id="{1300335D-9F13-4B80-ADC5-B0EA3E10FF6B}" type="slidenum">
              <a:rPr lang="en-US" smtClean="0"/>
              <a:t>7</a:t>
            </a:fld>
            <a:endParaRPr lang="en-US"/>
          </a:p>
        </p:txBody>
      </p:sp>
    </p:spTree>
    <p:extLst>
      <p:ext uri="{BB962C8B-B14F-4D97-AF65-F5344CB8AC3E}">
        <p14:creationId xmlns:p14="http://schemas.microsoft.com/office/powerpoint/2010/main" val="3014088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Doesn’t work so well, right? </a:t>
            </a:r>
          </a:p>
        </p:txBody>
      </p:sp>
      <p:sp>
        <p:nvSpPr>
          <p:cNvPr id="4" name="Slide Number Placeholder 3"/>
          <p:cNvSpPr>
            <a:spLocks noGrp="1"/>
          </p:cNvSpPr>
          <p:nvPr>
            <p:ph type="sldNum" sz="quarter" idx="5"/>
          </p:nvPr>
        </p:nvSpPr>
        <p:spPr/>
        <p:txBody>
          <a:bodyPr/>
          <a:lstStyle/>
          <a:p>
            <a:fld id="{1300335D-9F13-4B80-ADC5-B0EA3E10FF6B}" type="slidenum">
              <a:rPr lang="en-US" smtClean="0"/>
              <a:t>8</a:t>
            </a:fld>
            <a:endParaRPr lang="en-US"/>
          </a:p>
        </p:txBody>
      </p:sp>
    </p:spTree>
    <p:extLst>
      <p:ext uri="{BB962C8B-B14F-4D97-AF65-F5344CB8AC3E}">
        <p14:creationId xmlns:p14="http://schemas.microsoft.com/office/powerpoint/2010/main" val="3121549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Power Query course will be good to actually shape this data. /</a:t>
            </a:r>
          </a:p>
        </p:txBody>
      </p:sp>
      <p:sp>
        <p:nvSpPr>
          <p:cNvPr id="4" name="Slide Number Placeholder 3"/>
          <p:cNvSpPr>
            <a:spLocks noGrp="1"/>
          </p:cNvSpPr>
          <p:nvPr>
            <p:ph type="sldNum" sz="quarter" idx="5"/>
          </p:nvPr>
        </p:nvSpPr>
        <p:spPr/>
        <p:txBody>
          <a:bodyPr/>
          <a:lstStyle/>
          <a:p>
            <a:fld id="{1300335D-9F13-4B80-ADC5-B0EA3E10FF6B}" type="slidenum">
              <a:rPr lang="en-US" smtClean="0"/>
              <a:t>9</a:t>
            </a:fld>
            <a:endParaRPr lang="en-US"/>
          </a:p>
        </p:txBody>
      </p:sp>
    </p:spTree>
    <p:extLst>
      <p:ext uri="{BB962C8B-B14F-4D97-AF65-F5344CB8AC3E}">
        <p14:creationId xmlns:p14="http://schemas.microsoft.com/office/powerpoint/2010/main" val="1428042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worry too much about the building blocks right now – I have this in here to gauge everyone’s interest </a:t>
            </a:r>
          </a:p>
        </p:txBody>
      </p:sp>
      <p:sp>
        <p:nvSpPr>
          <p:cNvPr id="4" name="Slide Number Placeholder 3"/>
          <p:cNvSpPr>
            <a:spLocks noGrp="1"/>
          </p:cNvSpPr>
          <p:nvPr>
            <p:ph type="sldNum" sz="quarter" idx="5"/>
          </p:nvPr>
        </p:nvSpPr>
        <p:spPr/>
        <p:txBody>
          <a:bodyPr/>
          <a:lstStyle/>
          <a:p>
            <a:fld id="{1300335D-9F13-4B80-ADC5-B0EA3E10FF6B}" type="slidenum">
              <a:rPr lang="en-US" smtClean="0"/>
              <a:t>10</a:t>
            </a:fld>
            <a:endParaRPr lang="en-US"/>
          </a:p>
        </p:txBody>
      </p:sp>
    </p:spTree>
    <p:extLst>
      <p:ext uri="{BB962C8B-B14F-4D97-AF65-F5344CB8AC3E}">
        <p14:creationId xmlns:p14="http://schemas.microsoft.com/office/powerpoint/2010/main" val="605682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Power Query course will be good to actually shape this data. /</a:t>
            </a:r>
          </a:p>
        </p:txBody>
      </p:sp>
      <p:sp>
        <p:nvSpPr>
          <p:cNvPr id="4" name="Slide Number Placeholder 3"/>
          <p:cNvSpPr>
            <a:spLocks noGrp="1"/>
          </p:cNvSpPr>
          <p:nvPr>
            <p:ph type="sldNum" sz="quarter" idx="5"/>
          </p:nvPr>
        </p:nvSpPr>
        <p:spPr/>
        <p:txBody>
          <a:bodyPr/>
          <a:lstStyle/>
          <a:p>
            <a:fld id="{1300335D-9F13-4B80-ADC5-B0EA3E10FF6B}" type="slidenum">
              <a:rPr lang="en-US" smtClean="0"/>
              <a:t>12</a:t>
            </a:fld>
            <a:endParaRPr lang="en-US"/>
          </a:p>
        </p:txBody>
      </p:sp>
    </p:spTree>
    <p:extLst>
      <p:ext uri="{BB962C8B-B14F-4D97-AF65-F5344CB8AC3E}">
        <p14:creationId xmlns:p14="http://schemas.microsoft.com/office/powerpoint/2010/main" val="2378817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Doesn’t work so well, right? </a:t>
            </a:r>
          </a:p>
        </p:txBody>
      </p:sp>
      <p:sp>
        <p:nvSpPr>
          <p:cNvPr id="4" name="Slide Number Placeholder 3"/>
          <p:cNvSpPr>
            <a:spLocks noGrp="1"/>
          </p:cNvSpPr>
          <p:nvPr>
            <p:ph type="sldNum" sz="quarter" idx="5"/>
          </p:nvPr>
        </p:nvSpPr>
        <p:spPr/>
        <p:txBody>
          <a:bodyPr/>
          <a:lstStyle/>
          <a:p>
            <a:fld id="{1300335D-9F13-4B80-ADC5-B0EA3E10FF6B}" type="slidenum">
              <a:rPr lang="en-US" smtClean="0"/>
              <a:t>13</a:t>
            </a:fld>
            <a:endParaRPr lang="en-US"/>
          </a:p>
        </p:txBody>
      </p:sp>
    </p:spTree>
    <p:extLst>
      <p:ext uri="{BB962C8B-B14F-4D97-AF65-F5344CB8AC3E}">
        <p14:creationId xmlns:p14="http://schemas.microsoft.com/office/powerpoint/2010/main" val="2407423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Doesn’t work so well, right? </a:t>
            </a:r>
          </a:p>
        </p:txBody>
      </p:sp>
      <p:sp>
        <p:nvSpPr>
          <p:cNvPr id="4" name="Slide Number Placeholder 3"/>
          <p:cNvSpPr>
            <a:spLocks noGrp="1"/>
          </p:cNvSpPr>
          <p:nvPr>
            <p:ph type="sldNum" sz="quarter" idx="5"/>
          </p:nvPr>
        </p:nvSpPr>
        <p:spPr/>
        <p:txBody>
          <a:bodyPr/>
          <a:lstStyle/>
          <a:p>
            <a:fld id="{1300335D-9F13-4B80-ADC5-B0EA3E10FF6B}" type="slidenum">
              <a:rPr lang="en-US" smtClean="0"/>
              <a:t>14</a:t>
            </a:fld>
            <a:endParaRPr lang="en-US"/>
          </a:p>
        </p:txBody>
      </p:sp>
    </p:spTree>
    <p:extLst>
      <p:ext uri="{BB962C8B-B14F-4D97-AF65-F5344CB8AC3E}">
        <p14:creationId xmlns:p14="http://schemas.microsoft.com/office/powerpoint/2010/main" val="2167021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138B082-EFC2-46C1-B47C-51736C670379}"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060054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239216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171404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164231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138B082-EFC2-46C1-B47C-51736C670379}"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414333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138B082-EFC2-46C1-B47C-51736C670379}" type="datetimeFigureOut">
              <a:rPr lang="en-US" smtClean="0"/>
              <a:t>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604656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138B082-EFC2-46C1-B47C-51736C670379}" type="datetimeFigureOut">
              <a:rPr lang="en-US" smtClean="0"/>
              <a:t>11/9/2022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021397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38B082-EFC2-46C1-B47C-51736C670379}" type="datetimeFigureOut">
              <a:rPr lang="en-US" smtClean="0"/>
              <a:t>11/9/2022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581089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38B082-EFC2-46C1-B47C-51736C670379}" type="datetimeFigureOut">
              <a:rPr lang="en-US" smtClean="0"/>
              <a:t>11/9/2022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716045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511850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277457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38B082-EFC2-46C1-B47C-51736C670379}" type="datetimeFigureOut">
              <a:rPr lang="en-US" smtClean="0"/>
              <a:t>11/9/2022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D2523A-7918-41A0-844B-718980585FF8}" type="slidenum">
              <a:rPr lang="en-US" smtClean="0"/>
              <a:t>‹#›</a:t>
            </a:fld>
            <a:endParaRPr lang="en-US"/>
          </a:p>
        </p:txBody>
      </p:sp>
    </p:spTree>
    <p:extLst>
      <p:ext uri="{BB962C8B-B14F-4D97-AF65-F5344CB8AC3E}">
        <p14:creationId xmlns:p14="http://schemas.microsoft.com/office/powerpoint/2010/main" val="3851048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s://p3adaptive.com/2014/09/what-is-power-bi/" TargetMode="External"/><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10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hyperlink" Target="https://www.dataquest.io/blog/why-sql-is-the-most-important-language-to-learn/"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22.sv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jknecht/baseball-archive-sqlite/blob/master/lahman2016.sqlite" TargetMode="External"/><Relationship Id="rId1" Type="http://schemas.openxmlformats.org/officeDocument/2006/relationships/slideLayout" Target="../slideLayouts/slideLayout1.xml"/><Relationship Id="rId5" Type="http://schemas.openxmlformats.org/officeDocument/2006/relationships/image" Target="../media/image24.sv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30.sv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3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8.sv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36.svg"/><Relationship Id="rId4" Type="http://schemas.openxmlformats.org/officeDocument/2006/relationships/image" Target="../media/image35.png"/></Relationships>
</file>

<file path=ppt/slides/_rels/slide7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43.svg"/><Relationship Id="rId4" Type="http://schemas.openxmlformats.org/officeDocument/2006/relationships/image" Target="../media/image42.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45.svg"/><Relationship Id="rId4" Type="http://schemas.openxmlformats.org/officeDocument/2006/relationships/image" Target="../media/image44.pn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47.emf"/><Relationship Id="rId4" Type="http://schemas.openxmlformats.org/officeDocument/2006/relationships/image" Target="../media/image46.emf"/></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49.emf"/><Relationship Id="rId4" Type="http://schemas.openxmlformats.org/officeDocument/2006/relationships/image" Target="../media/image48.emf"/></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50.jpg"/></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hyperlink" Target="https://github.com/gadenbuie/tidyexplain#mutating-joins" TargetMode="External"/><Relationship Id="rId4" Type="http://schemas.openxmlformats.org/officeDocument/2006/relationships/image" Target="../media/image51.gif"/></Relationships>
</file>

<file path=ppt/slides/_rels/slide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52.gif"/><Relationship Id="rId4" Type="http://schemas.openxmlformats.org/officeDocument/2006/relationships/hyperlink" Target="https://github.com/gadenbuie/tidyexplain#mutating-joins" TargetMode="External"/></Relationships>
</file>

<file path=ppt/slides/_rels/slide8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rcRect/>
          <a:stretch/>
        </p:blipFill>
        <p:spPr>
          <a:xfrm>
            <a:off x="9028530" y="3233394"/>
            <a:ext cx="3163469" cy="362387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1200329"/>
          </a:xfrm>
          <a:prstGeom prst="rect">
            <a:avLst/>
          </a:prstGeom>
          <a:noFill/>
        </p:spPr>
        <p:txBody>
          <a:bodyPr wrap="square" rtlCol="0">
            <a:spAutoFit/>
          </a:bodyPr>
          <a:lstStyle/>
          <a:p>
            <a:r>
              <a:rPr lang="en-US" sz="3600" b="1" dirty="0">
                <a:solidFill>
                  <a:srgbClr val="CF3338"/>
                </a:solidFill>
                <a:latin typeface="Pragmatica" panose="020B0403040502020204" pitchFamily="34" charset="0"/>
              </a:rPr>
              <a:t>Mastering PivotTable Dashboards &amp; Reports</a:t>
            </a:r>
          </a:p>
        </p:txBody>
      </p:sp>
    </p:spTree>
    <p:extLst>
      <p:ext uri="{BB962C8B-B14F-4D97-AF65-F5344CB8AC3E}">
        <p14:creationId xmlns:p14="http://schemas.microsoft.com/office/powerpoint/2010/main" val="355659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10348056" cy="830997"/>
          </a:xfrm>
          <a:prstGeom prst="rect">
            <a:avLst/>
          </a:prstGeom>
          <a:noFill/>
        </p:spPr>
        <p:txBody>
          <a:bodyPr wrap="square" rtlCol="0">
            <a:spAutoFit/>
          </a:bodyPr>
          <a:lstStyle/>
          <a:p>
            <a:r>
              <a:rPr lang="en-US" sz="4800" dirty="0">
                <a:latin typeface="Aliens &amp; cows" panose="00000500000000000000" pitchFamily="2" charset="0"/>
              </a:rPr>
              <a:t>Heavy cleaning is a job for Power Query</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2050" name="Picture 2" descr="What is Power BI? - P3 Adaptive">
            <a:extLst>
              <a:ext uri="{FF2B5EF4-FFF2-40B4-BE49-F238E27FC236}">
                <a16:creationId xmlns:a16="http://schemas.microsoft.com/office/drawing/2014/main" id="{9A257B7B-6DB2-4728-A411-0CC2AECF05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854" y="1106373"/>
            <a:ext cx="8810861" cy="49698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E980D48-4340-3965-75D0-F93CDB3DF105}"/>
              </a:ext>
            </a:extLst>
          </p:cNvPr>
          <p:cNvSpPr txBox="1"/>
          <p:nvPr/>
        </p:nvSpPr>
        <p:spPr>
          <a:xfrm>
            <a:off x="100532" y="6375280"/>
            <a:ext cx="6096896" cy="369332"/>
          </a:xfrm>
          <a:prstGeom prst="rect">
            <a:avLst/>
          </a:prstGeom>
          <a:noFill/>
        </p:spPr>
        <p:txBody>
          <a:bodyPr wrap="square">
            <a:spAutoFit/>
          </a:bodyPr>
          <a:lstStyle/>
          <a:p>
            <a:r>
              <a:rPr lang="en-US" dirty="0">
                <a:hlinkClick r:id="rId5"/>
              </a:rPr>
              <a:t>https://p3adaptive.com/2014/09/</a:t>
            </a:r>
            <a:r>
              <a:rPr lang="en-US">
                <a:hlinkClick r:id="rId5"/>
              </a:rPr>
              <a:t>what-is-power-bi/</a:t>
            </a:r>
            <a:r>
              <a:rPr lang="en-US"/>
              <a:t>  </a:t>
            </a:r>
            <a:endParaRPr lang="en-US" dirty="0"/>
          </a:p>
        </p:txBody>
      </p:sp>
    </p:spTree>
    <p:extLst>
      <p:ext uri="{BB962C8B-B14F-4D97-AF65-F5344CB8AC3E}">
        <p14:creationId xmlns:p14="http://schemas.microsoft.com/office/powerpoint/2010/main" val="29646334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SQL: The Prequel</a:t>
            </a:r>
            <a:endParaRPr lang="en-US" sz="6600" b="1"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1158447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1754326"/>
          </a:xfrm>
          <a:prstGeom prst="rect">
            <a:avLst/>
          </a:prstGeom>
          <a:noFill/>
        </p:spPr>
        <p:txBody>
          <a:bodyPr wrap="square" rtlCol="0">
            <a:spAutoFit/>
          </a:bodyPr>
          <a:lstStyle/>
          <a:p>
            <a:r>
              <a:rPr lang="en-US" sz="5400" i="1" dirty="0">
                <a:latin typeface="Aliens &amp; cows" panose="00000500000000000000" pitchFamily="2" charset="0"/>
              </a:rPr>
              <a:t>Learning SQL, 2</a:t>
            </a:r>
            <a:r>
              <a:rPr lang="en-US" sz="5400" i="1" baseline="30000" dirty="0">
                <a:latin typeface="Aliens &amp; cows" panose="00000500000000000000" pitchFamily="2" charset="0"/>
              </a:rPr>
              <a:t>nd</a:t>
            </a:r>
            <a:r>
              <a:rPr lang="en-US" sz="5400" i="1" dirty="0">
                <a:latin typeface="Aliens &amp; cows" panose="00000500000000000000" pitchFamily="2" charset="0"/>
              </a:rPr>
              <a:t> Edition</a:t>
            </a:r>
          </a:p>
          <a:p>
            <a:r>
              <a:rPr lang="en-US" sz="5400" dirty="0">
                <a:latin typeface="Aliens &amp; cows" panose="00000500000000000000" pitchFamily="2" charset="0"/>
              </a:rPr>
              <a:t>by Alan Beaulieu</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8" name="Google Shape;998;p126">
            <a:extLst>
              <a:ext uri="{FF2B5EF4-FFF2-40B4-BE49-F238E27FC236}">
                <a16:creationId xmlns:a16="http://schemas.microsoft.com/office/drawing/2014/main" id="{8F56213D-9591-453D-8D05-FDC8DB599FE2}"/>
              </a:ext>
            </a:extLst>
          </p:cNvPr>
          <p:cNvPicPr preferRelativeResize="0"/>
          <p:nvPr/>
        </p:nvPicPr>
        <p:blipFill>
          <a:blip r:embed="rId4">
            <a:alphaModFix/>
          </a:blip>
          <a:stretch>
            <a:fillRect/>
          </a:stretch>
        </p:blipFill>
        <p:spPr>
          <a:xfrm>
            <a:off x="5953125" y="1362375"/>
            <a:ext cx="4222425" cy="5024138"/>
          </a:xfrm>
          <a:prstGeom prst="rect">
            <a:avLst/>
          </a:prstGeom>
          <a:noFill/>
          <a:ln>
            <a:noFill/>
          </a:ln>
        </p:spPr>
      </p:pic>
    </p:spTree>
    <p:extLst>
      <p:ext uri="{BB962C8B-B14F-4D97-AF65-F5344CB8AC3E}">
        <p14:creationId xmlns:p14="http://schemas.microsoft.com/office/powerpoint/2010/main" val="26473227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1754326"/>
          </a:xfrm>
          <a:prstGeom prst="rect">
            <a:avLst/>
          </a:prstGeom>
          <a:noFill/>
        </p:spPr>
        <p:txBody>
          <a:bodyPr wrap="square" rtlCol="0">
            <a:spAutoFit/>
          </a:bodyPr>
          <a:lstStyle/>
          <a:p>
            <a:r>
              <a:rPr lang="en-US" sz="5400" i="1" dirty="0">
                <a:latin typeface="Aliens &amp; cows" panose="00000500000000000000" pitchFamily="2" charset="0"/>
              </a:rPr>
              <a:t>SQL Cookbook</a:t>
            </a:r>
          </a:p>
          <a:p>
            <a:r>
              <a:rPr lang="en-US" sz="5400" dirty="0">
                <a:latin typeface="Aliens &amp; cows" panose="00000500000000000000" pitchFamily="2" charset="0"/>
              </a:rPr>
              <a:t>By Anthony Molinaro</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7" name="Google Shape;1005;p127">
            <a:extLst>
              <a:ext uri="{FF2B5EF4-FFF2-40B4-BE49-F238E27FC236}">
                <a16:creationId xmlns:a16="http://schemas.microsoft.com/office/drawing/2014/main" id="{450CC0A3-8C2C-4A87-AFF2-4612B7B572D4}"/>
              </a:ext>
            </a:extLst>
          </p:cNvPr>
          <p:cNvPicPr preferRelativeResize="0"/>
          <p:nvPr/>
        </p:nvPicPr>
        <p:blipFill>
          <a:blip r:embed="rId4">
            <a:alphaModFix/>
          </a:blip>
          <a:stretch>
            <a:fillRect/>
          </a:stretch>
        </p:blipFill>
        <p:spPr>
          <a:xfrm>
            <a:off x="6757989" y="1533476"/>
            <a:ext cx="3867850" cy="4767312"/>
          </a:xfrm>
          <a:prstGeom prst="rect">
            <a:avLst/>
          </a:prstGeom>
          <a:noFill/>
          <a:ln>
            <a:noFill/>
          </a:ln>
        </p:spPr>
      </p:pic>
    </p:spTree>
    <p:extLst>
      <p:ext uri="{BB962C8B-B14F-4D97-AF65-F5344CB8AC3E}">
        <p14:creationId xmlns:p14="http://schemas.microsoft.com/office/powerpoint/2010/main" val="18428436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rcRect/>
          <a:stretch/>
        </p:blipFill>
        <p:spPr>
          <a:xfrm>
            <a:off x="9028530" y="3233394"/>
            <a:ext cx="3163469" cy="362387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2985433"/>
          </a:xfrm>
          <a:prstGeom prst="rect">
            <a:avLst/>
          </a:prstGeom>
          <a:noFill/>
        </p:spPr>
        <p:txBody>
          <a:bodyPr wrap="square" rtlCol="0">
            <a:spAutoFit/>
          </a:bodyPr>
          <a:lstStyle/>
          <a:p>
            <a:pPr>
              <a:buClr>
                <a:srgbClr val="CF3338"/>
              </a:buClr>
            </a:pPr>
            <a:r>
              <a:rPr lang="en-US" sz="4400" b="1" dirty="0">
                <a:solidFill>
                  <a:srgbClr val="CF3338"/>
                </a:solidFill>
                <a:latin typeface="Pragmatica" panose="020B0403040502020204" pitchFamily="34" charset="0"/>
              </a:rPr>
              <a:t>Find me</a:t>
            </a:r>
          </a:p>
          <a:p>
            <a:pPr marL="571500" indent="-571500">
              <a:buClr>
                <a:srgbClr val="CF3338"/>
              </a:buClr>
              <a:buFont typeface="Arial" panose="020B0604020202020204" pitchFamily="34" charset="0"/>
              <a:buChar char="•"/>
            </a:pPr>
            <a:r>
              <a:rPr lang="en-US" sz="3600" dirty="0">
                <a:solidFill>
                  <a:srgbClr val="707070"/>
                </a:solidFill>
                <a:latin typeface="Pragmatica" panose="020B0403040502020204" pitchFamily="34" charset="0"/>
              </a:rPr>
              <a:t>georgejmount.com  </a:t>
            </a:r>
          </a:p>
          <a:p>
            <a:pPr marL="571500" indent="-571500">
              <a:buClr>
                <a:srgbClr val="CF3338"/>
              </a:buClr>
              <a:buFont typeface="Arial" panose="020B0604020202020204" pitchFamily="34" charset="0"/>
              <a:buChar char="•"/>
            </a:pPr>
            <a:r>
              <a:rPr lang="en-US" sz="3600" dirty="0">
                <a:solidFill>
                  <a:srgbClr val="707070"/>
                </a:solidFill>
                <a:latin typeface="Pragmatica" panose="020B0403040502020204" pitchFamily="34" charset="0"/>
              </a:rPr>
              <a:t>@</a:t>
            </a:r>
            <a:r>
              <a:rPr lang="en-US" sz="3600" dirty="0" err="1">
                <a:solidFill>
                  <a:srgbClr val="707070"/>
                </a:solidFill>
                <a:latin typeface="Pragmatica" panose="020B0403040502020204" pitchFamily="34" charset="0"/>
              </a:rPr>
              <a:t>gjmount</a:t>
            </a:r>
            <a:endParaRPr lang="en-US" sz="3600" dirty="0">
              <a:solidFill>
                <a:srgbClr val="707070"/>
              </a:solidFill>
              <a:latin typeface="Pragmatica" panose="020B0403040502020204" pitchFamily="34" charset="0"/>
            </a:endParaRPr>
          </a:p>
          <a:p>
            <a:pPr marL="571500" indent="-571500">
              <a:buClr>
                <a:srgbClr val="CF3338"/>
              </a:buClr>
              <a:buFont typeface="Arial" panose="020B0604020202020204" pitchFamily="34" charset="0"/>
              <a:buChar char="•"/>
            </a:pPr>
            <a:r>
              <a:rPr lang="en-US" sz="3600" dirty="0">
                <a:solidFill>
                  <a:srgbClr val="707070"/>
                </a:solidFill>
                <a:latin typeface="Pragmatica" panose="020B0403040502020204" pitchFamily="34" charset="0"/>
              </a:rPr>
              <a:t>github.com/</a:t>
            </a:r>
            <a:r>
              <a:rPr lang="en-US" sz="3600" dirty="0" err="1">
                <a:solidFill>
                  <a:srgbClr val="707070"/>
                </a:solidFill>
                <a:latin typeface="Pragmatica" panose="020B0403040502020204" pitchFamily="34" charset="0"/>
              </a:rPr>
              <a:t>summerofgeorge</a:t>
            </a:r>
            <a:r>
              <a:rPr lang="en-US" sz="3600" dirty="0">
                <a:solidFill>
                  <a:srgbClr val="707070"/>
                </a:solidFill>
                <a:latin typeface="Pragmatica" panose="020B0403040502020204" pitchFamily="34" charset="0"/>
              </a:rPr>
              <a:t>  </a:t>
            </a:r>
          </a:p>
          <a:p>
            <a:endParaRPr lang="en-US" sz="3600" b="1"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18321364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rcRect/>
          <a:stretch/>
        </p:blipFill>
        <p:spPr>
          <a:xfrm>
            <a:off x="9028530" y="3233394"/>
            <a:ext cx="3163469" cy="362387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1323439"/>
          </a:xfrm>
          <a:prstGeom prst="rect">
            <a:avLst/>
          </a:prstGeom>
          <a:noFill/>
        </p:spPr>
        <p:txBody>
          <a:bodyPr wrap="square" rtlCol="0">
            <a:spAutoFit/>
          </a:bodyPr>
          <a:lstStyle/>
          <a:p>
            <a:pPr>
              <a:buClr>
                <a:srgbClr val="CF3338"/>
              </a:buClr>
            </a:pPr>
            <a:r>
              <a:rPr lang="en-US" sz="8000" b="1" dirty="0">
                <a:solidFill>
                  <a:srgbClr val="CF3338"/>
                </a:solidFill>
                <a:latin typeface="Pragmatica" panose="020B0403040502020204" pitchFamily="34" charset="0"/>
              </a:rPr>
              <a:t>Thank you</a:t>
            </a:r>
          </a:p>
        </p:txBody>
      </p:sp>
    </p:spTree>
    <p:extLst>
      <p:ext uri="{BB962C8B-B14F-4D97-AF65-F5344CB8AC3E}">
        <p14:creationId xmlns:p14="http://schemas.microsoft.com/office/powerpoint/2010/main" val="1931018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2. </a:t>
            </a:r>
            <a:r>
              <a:rPr lang="en-US" sz="6600" b="1" dirty="0" err="1">
                <a:solidFill>
                  <a:schemeClr val="bg1"/>
                </a:solidFill>
                <a:latin typeface="Normafixed Tryout" panose="00000409000000000000" pitchFamily="49" charset="0"/>
              </a:rPr>
              <a:t>PivotCharts</a:t>
            </a:r>
            <a:r>
              <a:rPr lang="en-US" sz="6600" b="1" dirty="0">
                <a:solidFill>
                  <a:schemeClr val="bg1"/>
                </a:solidFill>
                <a:latin typeface="Normafixed Tryout" panose="00000409000000000000" pitchFamily="49" charset="0"/>
              </a:rPr>
              <a:t> and visualizations</a:t>
            </a:r>
          </a:p>
        </p:txBody>
      </p:sp>
    </p:spTree>
    <p:extLst>
      <p:ext uri="{BB962C8B-B14F-4D97-AF65-F5344CB8AC3E}">
        <p14:creationId xmlns:p14="http://schemas.microsoft.com/office/powerpoint/2010/main" val="567259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10348056" cy="830997"/>
          </a:xfrm>
          <a:prstGeom prst="rect">
            <a:avLst/>
          </a:prstGeom>
          <a:noFill/>
        </p:spPr>
        <p:txBody>
          <a:bodyPr wrap="square" rtlCol="0">
            <a:spAutoFit/>
          </a:bodyPr>
          <a:lstStyle/>
          <a:p>
            <a:r>
              <a:rPr lang="en-US" sz="4800" dirty="0">
                <a:latin typeface="Aliens &amp; cows" panose="00000500000000000000" pitchFamily="2" charset="0"/>
              </a:rPr>
              <a:t>How can we master </a:t>
            </a:r>
            <a:r>
              <a:rPr lang="en-US" sz="4800" dirty="0" err="1">
                <a:latin typeface="Aliens &amp; cows" panose="00000500000000000000" pitchFamily="2" charset="0"/>
              </a:rPr>
              <a:t>PivotCharts</a:t>
            </a:r>
            <a:r>
              <a:rPr lang="en-US" sz="4800" dirty="0">
                <a:latin typeface="Aliens &amp; cows" panose="00000500000000000000" pitchFamily="2" charset="0"/>
              </a:rPr>
              <a:t>? </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5" name="TextBox 4">
            <a:extLst>
              <a:ext uri="{FF2B5EF4-FFF2-40B4-BE49-F238E27FC236}">
                <a16:creationId xmlns:a16="http://schemas.microsoft.com/office/drawing/2014/main" id="{E6387811-4F0E-B40E-9FBC-65A81E1411FB}"/>
              </a:ext>
            </a:extLst>
          </p:cNvPr>
          <p:cNvSpPr txBox="1"/>
          <p:nvPr/>
        </p:nvSpPr>
        <p:spPr>
          <a:xfrm>
            <a:off x="295835" y="1271570"/>
            <a:ext cx="8589981" cy="1156855"/>
          </a:xfrm>
          <a:prstGeom prst="rect">
            <a:avLst/>
          </a:prstGeom>
          <a:noFill/>
        </p:spPr>
        <p:txBody>
          <a:bodyPr wrap="square" rtlCol="0">
            <a:spAutoFit/>
          </a:bodyPr>
          <a:lstStyle/>
          <a:p>
            <a:pPr marL="457200" marR="190500" lvl="0" indent="-381000">
              <a:lnSpc>
                <a:spcPct val="115000"/>
              </a:lnSpc>
              <a:spcBef>
                <a:spcPts val="800"/>
              </a:spcBef>
              <a:buClr>
                <a:srgbClr val="CF3338"/>
              </a:buClr>
              <a:buSzPts val="2400"/>
              <a:buChar char="•"/>
            </a:pPr>
            <a:r>
              <a:rPr lang="en-US" sz="2800" dirty="0">
                <a:solidFill>
                  <a:srgbClr val="505050"/>
                </a:solidFill>
              </a:rPr>
              <a:t>Pros: Pivot + Charts</a:t>
            </a:r>
          </a:p>
          <a:p>
            <a:pPr marL="457200" marR="190500" lvl="0" indent="-381000">
              <a:lnSpc>
                <a:spcPct val="115000"/>
              </a:lnSpc>
              <a:spcBef>
                <a:spcPts val="800"/>
              </a:spcBef>
              <a:buClr>
                <a:srgbClr val="CF3338"/>
              </a:buClr>
              <a:buSzPts val="2400"/>
              <a:buChar char="•"/>
            </a:pPr>
            <a:r>
              <a:rPr lang="en-US" sz="2800" dirty="0">
                <a:solidFill>
                  <a:srgbClr val="505050"/>
                </a:solidFill>
              </a:rPr>
              <a:t>Cons: </a:t>
            </a:r>
            <a:r>
              <a:rPr lang="en-US" sz="2800" i="1" dirty="0">
                <a:solidFill>
                  <a:srgbClr val="505050"/>
                </a:solidFill>
              </a:rPr>
              <a:t>Chartjunk</a:t>
            </a:r>
            <a:r>
              <a:rPr lang="en-US" sz="2800" dirty="0">
                <a:solidFill>
                  <a:srgbClr val="505050"/>
                </a:solidFill>
              </a:rPr>
              <a:t> </a:t>
            </a:r>
          </a:p>
        </p:txBody>
      </p:sp>
      <p:sp>
        <p:nvSpPr>
          <p:cNvPr id="3" name="TextBox 2">
            <a:extLst>
              <a:ext uri="{FF2B5EF4-FFF2-40B4-BE49-F238E27FC236}">
                <a16:creationId xmlns:a16="http://schemas.microsoft.com/office/drawing/2014/main" id="{90BD8ADA-4CC3-1809-7D0A-9A6DF34213D3}"/>
              </a:ext>
            </a:extLst>
          </p:cNvPr>
          <p:cNvSpPr txBox="1"/>
          <p:nvPr/>
        </p:nvSpPr>
        <p:spPr>
          <a:xfrm>
            <a:off x="1437565" y="2575713"/>
            <a:ext cx="6500884" cy="3539430"/>
          </a:xfrm>
          <a:prstGeom prst="rect">
            <a:avLst/>
          </a:prstGeom>
          <a:noFill/>
        </p:spPr>
        <p:txBody>
          <a:bodyPr wrap="square">
            <a:spAutoFit/>
          </a:bodyPr>
          <a:lstStyle/>
          <a:p>
            <a:r>
              <a:rPr lang="en-US" sz="2800" b="0" i="0" dirty="0">
                <a:solidFill>
                  <a:srgbClr val="707070"/>
                </a:solidFill>
                <a:effectLst/>
                <a:latin typeface="Arial" panose="020B0604020202020204" pitchFamily="34" charset="0"/>
              </a:rPr>
              <a:t>“The purpose of decoration varies—to make the graphic appear more scientific and precise, to enliven the display, to give the designer an opportunity to exercise artistic skills. Regardless of its cause, it is all non-data-ink or redundant data-ink, and it is often chartjunk.”  --Edward Tufte</a:t>
            </a:r>
            <a:endParaRPr lang="en-US" sz="2800" dirty="0">
              <a:solidFill>
                <a:srgbClr val="707070"/>
              </a:solidFill>
            </a:endParaRPr>
          </a:p>
        </p:txBody>
      </p:sp>
      <p:sp>
        <p:nvSpPr>
          <p:cNvPr id="7" name="TextBox 6">
            <a:extLst>
              <a:ext uri="{FF2B5EF4-FFF2-40B4-BE49-F238E27FC236}">
                <a16:creationId xmlns:a16="http://schemas.microsoft.com/office/drawing/2014/main" id="{0646F82A-FAAD-801C-8E5C-B3BFE50CDB73}"/>
              </a:ext>
            </a:extLst>
          </p:cNvPr>
          <p:cNvSpPr txBox="1"/>
          <p:nvPr/>
        </p:nvSpPr>
        <p:spPr>
          <a:xfrm>
            <a:off x="263857" y="6375280"/>
            <a:ext cx="6096000" cy="369332"/>
          </a:xfrm>
          <a:prstGeom prst="rect">
            <a:avLst/>
          </a:prstGeom>
          <a:noFill/>
        </p:spPr>
        <p:txBody>
          <a:bodyPr wrap="square">
            <a:spAutoFit/>
          </a:bodyPr>
          <a:lstStyle/>
          <a:p>
            <a:r>
              <a:rPr lang="en-US" dirty="0"/>
              <a:t>https://en.wikipedia.org/wiki/Chartjunk</a:t>
            </a:r>
          </a:p>
        </p:txBody>
      </p:sp>
      <p:pic>
        <p:nvPicPr>
          <p:cNvPr id="1026" name="Picture 2">
            <a:extLst>
              <a:ext uri="{FF2B5EF4-FFF2-40B4-BE49-F238E27FC236}">
                <a16:creationId xmlns:a16="http://schemas.microsoft.com/office/drawing/2014/main" id="{AE4D7872-C6F8-B6EA-B286-B002804D5B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99796" y="3194785"/>
            <a:ext cx="2553150" cy="2100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2066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3328091"/>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Demo</a:t>
            </a:r>
          </a:p>
          <a:p>
            <a:r>
              <a:rPr lang="en-US" sz="2800" dirty="0">
                <a:solidFill>
                  <a:srgbClr val="CF3338"/>
                </a:solidFill>
                <a:latin typeface="Consolas" panose="020B0609020204030204" pitchFamily="49" charset="0"/>
              </a:rPr>
              <a:t>computers</a:t>
            </a:r>
            <a:r>
              <a:rPr lang="en-US" sz="2800" dirty="0">
                <a:solidFill>
                  <a:srgbClr val="CF3338"/>
                </a:solidFill>
                <a:latin typeface="Pragmatica" panose="020B0403040502020204" pitchFamily="34" charset="0"/>
              </a:rPr>
              <a:t> worksheet:</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panose="020B0604020202020204" pitchFamily="34" charset="0"/>
              <a:buChar char="•"/>
            </a:pPr>
            <a:r>
              <a:rPr lang="en-US" sz="2400" dirty="0">
                <a:solidFill>
                  <a:srgbClr val="C00000"/>
                </a:solidFill>
                <a:latin typeface="Pragmatica" panose="020B0403040502020204"/>
              </a:rPr>
              <a:t>Compare the distribution of </a:t>
            </a:r>
            <a:endParaRPr lang="en-US" sz="2400" dirty="0">
              <a:solidFill>
                <a:srgbClr val="C00000"/>
              </a:solidFill>
              <a:latin typeface="Consolas" panose="020B0609020204030204" pitchFamily="49" charset="0"/>
              <a:ea typeface="Consolas"/>
              <a:cs typeface="Consolas"/>
              <a:sym typeface="Consolas"/>
            </a:endParaRP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2965048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4704878"/>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Exercises</a:t>
            </a:r>
          </a:p>
          <a:p>
            <a:r>
              <a:rPr lang="en-US" sz="2800" dirty="0">
                <a:solidFill>
                  <a:srgbClr val="CF3338"/>
                </a:solidFill>
                <a:latin typeface="Consolas" panose="020B0609020204030204" pitchFamily="49" charset="0"/>
              </a:rPr>
              <a:t>tips</a:t>
            </a:r>
            <a:r>
              <a:rPr lang="en-US" sz="2800" dirty="0">
                <a:solidFill>
                  <a:srgbClr val="CF3338"/>
                </a:solidFill>
                <a:latin typeface="Pragmatica" panose="020B0403040502020204" pitchFamily="34" charset="0"/>
              </a:rPr>
              <a:t> worksheet:</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panose="020B0604020202020204" pitchFamily="34" charset="0"/>
              <a:buChar char="•"/>
            </a:pPr>
            <a:r>
              <a:rPr lang="en-US" sz="2400" dirty="0">
                <a:solidFill>
                  <a:srgbClr val="C00000"/>
                </a:solidFill>
                <a:latin typeface="Pragmatica" panose="020B0403040502020204"/>
                <a:ea typeface="Consolas"/>
                <a:cs typeface="Consolas"/>
                <a:sym typeface="Consolas"/>
              </a:rPr>
              <a:t>Visualize the distribution of tips for lunch vs dinner bills as overlapping histograms</a:t>
            </a:r>
          </a:p>
          <a:p>
            <a:pPr marL="457200" lvl="0" indent="-361950">
              <a:lnSpc>
                <a:spcPct val="115000"/>
              </a:lnSpc>
              <a:spcBef>
                <a:spcPts val="750"/>
              </a:spcBef>
              <a:buClr>
                <a:srgbClr val="C00000"/>
              </a:buClr>
              <a:buSzPts val="2100"/>
              <a:buFont typeface="Arial" panose="020B0604020202020204" pitchFamily="34" charset="0"/>
              <a:buChar char="•"/>
            </a:pPr>
            <a:r>
              <a:rPr lang="en-US" sz="2400" dirty="0">
                <a:solidFill>
                  <a:srgbClr val="C00000"/>
                </a:solidFill>
                <a:latin typeface="Pragmatica" panose="020B0403040502020204"/>
                <a:ea typeface="Consolas"/>
                <a:cs typeface="Consolas"/>
                <a:sym typeface="Consolas"/>
              </a:rPr>
              <a:t>Create a stacked bar chart comparing total dinner vs lunch bills for each day of service</a:t>
            </a:r>
            <a:endParaRPr lang="en-US" sz="2400" dirty="0">
              <a:solidFill>
                <a:srgbClr val="C00000"/>
              </a:solidFill>
              <a:latin typeface="Consolas" panose="020B0609020204030204" pitchFamily="49" charset="0"/>
              <a:ea typeface="Consolas"/>
              <a:cs typeface="Consolas"/>
              <a:sym typeface="Consolas"/>
            </a:endParaRP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797530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646331"/>
          </a:xfrm>
          <a:prstGeom prst="rect">
            <a:avLst/>
          </a:prstGeom>
          <a:noFill/>
        </p:spPr>
        <p:txBody>
          <a:bodyPr wrap="square" rtlCol="0">
            <a:spAutoFit/>
          </a:bodyPr>
          <a:lstStyle/>
          <a:p>
            <a:r>
              <a:rPr lang="en-US" sz="3600" b="1" dirty="0">
                <a:solidFill>
                  <a:srgbClr val="CF3338"/>
                </a:solidFill>
                <a:latin typeface="Pragmatica" panose="020B0403040502020204" pitchFamily="34" charset="0"/>
              </a:rPr>
              <a:t>Questions?</a:t>
            </a:r>
          </a:p>
        </p:txBody>
      </p:sp>
      <p:pic>
        <p:nvPicPr>
          <p:cNvPr id="5" name="Picture 4">
            <a:extLst>
              <a:ext uri="{FF2B5EF4-FFF2-40B4-BE49-F238E27FC236}">
                <a16:creationId xmlns:a16="http://schemas.microsoft.com/office/drawing/2014/main" id="{54A06221-5316-4BCF-9FDA-BDB95FF4A77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6460" y="2211492"/>
            <a:ext cx="4055539" cy="4645781"/>
          </a:xfrm>
          <a:prstGeom prst="rect">
            <a:avLst/>
          </a:prstGeom>
        </p:spPr>
      </p:pic>
    </p:spTree>
    <p:extLst>
      <p:ext uri="{BB962C8B-B14F-4D97-AF65-F5344CB8AC3E}">
        <p14:creationId xmlns:p14="http://schemas.microsoft.com/office/powerpoint/2010/main" val="1989714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Introduction to Excel dashboards</a:t>
            </a:r>
            <a:endParaRPr lang="en-US" sz="6600" b="1"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945552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9230393" cy="1015663"/>
          </a:xfrm>
          <a:prstGeom prst="rect">
            <a:avLst/>
          </a:prstGeom>
          <a:noFill/>
        </p:spPr>
        <p:txBody>
          <a:bodyPr wrap="square" rtlCol="0">
            <a:spAutoFit/>
          </a:bodyPr>
          <a:lstStyle/>
          <a:p>
            <a:r>
              <a:rPr lang="en-US" sz="6000" dirty="0">
                <a:latin typeface="Aliens &amp; cows" panose="00000500000000000000" pitchFamily="2" charset="0"/>
              </a:rPr>
              <a:t>I’m guessing you want work</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5" name="Picture 2" descr="Chart of number of data jobs mentioning each skill">
            <a:extLst>
              <a:ext uri="{FF2B5EF4-FFF2-40B4-BE49-F238E27FC236}">
                <a16:creationId xmlns:a16="http://schemas.microsoft.com/office/drawing/2014/main" id="{A3D80E7C-3282-41A9-91DB-F202ED980B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1112" y="1310192"/>
            <a:ext cx="6569775" cy="42376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3F22D05-8667-488C-B429-1A3067C94ABB}"/>
              </a:ext>
            </a:extLst>
          </p:cNvPr>
          <p:cNvSpPr txBox="1"/>
          <p:nvPr/>
        </p:nvSpPr>
        <p:spPr>
          <a:xfrm>
            <a:off x="76631" y="6202837"/>
            <a:ext cx="9304256" cy="923330"/>
          </a:xfrm>
          <a:prstGeom prst="rect">
            <a:avLst/>
          </a:prstGeom>
          <a:noFill/>
        </p:spPr>
        <p:txBody>
          <a:bodyPr wrap="square" rtlCol="0">
            <a:spAutoFit/>
          </a:bodyPr>
          <a:lstStyle/>
          <a:p>
            <a:r>
              <a:rPr lang="en-US" dirty="0">
                <a:latin typeface="Pragmatica" panose="020B0403040502020204"/>
                <a:hlinkClick r:id="rId4"/>
              </a:rPr>
              <a:t>https://www.dataquest.io/blog/why-sql-is-the-most-important-language-to-learn/</a:t>
            </a:r>
            <a:r>
              <a:rPr lang="en-US" dirty="0">
                <a:latin typeface="Pragmatica" panose="020B0403040502020204"/>
              </a:rPr>
              <a:t>  </a:t>
            </a:r>
          </a:p>
          <a:p>
            <a:br>
              <a:rPr lang="en-US" dirty="0">
                <a:latin typeface="Pragmatica" panose="020B0403040502020204"/>
              </a:rPr>
            </a:br>
            <a:r>
              <a:rPr lang="en-US" dirty="0">
                <a:latin typeface="Pragmatica" panose="020B0403040502020204"/>
              </a:rPr>
              <a:t>  </a:t>
            </a:r>
          </a:p>
        </p:txBody>
      </p:sp>
    </p:spTree>
    <p:extLst>
      <p:ext uri="{BB962C8B-B14F-4D97-AF65-F5344CB8AC3E}">
        <p14:creationId xmlns:p14="http://schemas.microsoft.com/office/powerpoint/2010/main" val="29411200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9230393" cy="1015663"/>
          </a:xfrm>
          <a:prstGeom prst="rect">
            <a:avLst/>
          </a:prstGeom>
          <a:noFill/>
        </p:spPr>
        <p:txBody>
          <a:bodyPr wrap="square" rtlCol="0">
            <a:spAutoFit/>
          </a:bodyPr>
          <a:lstStyle/>
          <a:p>
            <a:r>
              <a:rPr lang="en-US" sz="6000" dirty="0">
                <a:latin typeface="Aliens &amp; cows" panose="00000500000000000000" pitchFamily="2" charset="0"/>
              </a:rPr>
              <a:t>Cross-train your data brain</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3" name="Graphic 2" descr="Dance steps">
            <a:extLst>
              <a:ext uri="{FF2B5EF4-FFF2-40B4-BE49-F238E27FC236}">
                <a16:creationId xmlns:a16="http://schemas.microsoft.com/office/drawing/2014/main" id="{DB517C93-268A-44C5-B2CD-6B3F04AB68F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09454" y="1122460"/>
            <a:ext cx="5482417" cy="5482417"/>
          </a:xfrm>
          <a:prstGeom prst="rect">
            <a:avLst/>
          </a:prstGeom>
        </p:spPr>
      </p:pic>
    </p:spTree>
    <p:extLst>
      <p:ext uri="{BB962C8B-B14F-4D97-AF65-F5344CB8AC3E}">
        <p14:creationId xmlns:p14="http://schemas.microsoft.com/office/powerpoint/2010/main" val="331537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1754326"/>
          </a:xfrm>
          <a:prstGeom prst="rect">
            <a:avLst/>
          </a:prstGeom>
          <a:noFill/>
        </p:spPr>
        <p:txBody>
          <a:bodyPr wrap="square" rtlCol="0">
            <a:spAutoFit/>
          </a:bodyPr>
          <a:lstStyle/>
          <a:p>
            <a:r>
              <a:rPr lang="en-US" sz="5400" dirty="0">
                <a:latin typeface="Aliens &amp; cows" panose="00000500000000000000" pitchFamily="2" charset="0"/>
              </a:rPr>
              <a:t>What is a spreadsheet and when would you use it?</a:t>
            </a:r>
          </a:p>
        </p:txBody>
      </p:sp>
      <p:sp>
        <p:nvSpPr>
          <p:cNvPr id="3" name="TextBox 2"/>
          <p:cNvSpPr txBox="1"/>
          <p:nvPr/>
        </p:nvSpPr>
        <p:spPr>
          <a:xfrm>
            <a:off x="347241" y="2280355"/>
            <a:ext cx="5164238" cy="3662541"/>
          </a:xfrm>
          <a:prstGeom prst="rect">
            <a:avLst/>
          </a:prstGeom>
          <a:noFill/>
        </p:spPr>
        <p:txBody>
          <a:bodyPr wrap="square" rtlCol="0">
            <a:spAutoFit/>
          </a:bodyPr>
          <a:lstStyle/>
          <a:p>
            <a:pPr>
              <a:buClr>
                <a:srgbClr val="CF3338"/>
              </a:buClr>
            </a:pPr>
            <a:r>
              <a:rPr lang="en-US" sz="3600" b="1" dirty="0">
                <a:solidFill>
                  <a:srgbClr val="707070"/>
                </a:solidFill>
                <a:latin typeface="Normafixed Tryout" panose="00000409000000000000" pitchFamily="49" charset="0"/>
              </a:rPr>
              <a:t>Good for</a:t>
            </a:r>
            <a:r>
              <a:rPr lang="en-US" sz="3600" dirty="0">
                <a:solidFill>
                  <a:srgbClr val="707070"/>
                </a:solidFill>
                <a:latin typeface="Normafixed Tryout" panose="00000409000000000000" pitchFamily="49" charset="0"/>
              </a:rPr>
              <a:t>…</a:t>
            </a:r>
          </a:p>
          <a:p>
            <a:pPr marL="457200" indent="-457200">
              <a:buClr>
                <a:srgbClr val="CF3338"/>
              </a:buClr>
              <a:buFont typeface="Arial" panose="020B0604020202020204" pitchFamily="34" charset="0"/>
              <a:buChar char="•"/>
            </a:pPr>
            <a:endParaRPr lang="en-US" sz="2800" dirty="0">
              <a:solidFill>
                <a:srgbClr val="707070"/>
              </a:solidFill>
              <a:latin typeface="Pragmatica" panose="020B0403040502020204" pitchFamily="34" charset="0"/>
            </a:endParaRP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Browsing data</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Entering/editing data</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Flexible data structuring</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Quick, visual data analysis on small datasets</a:t>
            </a:r>
          </a:p>
          <a:p>
            <a:pPr>
              <a:buClr>
                <a:srgbClr val="CF3338"/>
              </a:buClr>
            </a:pPr>
            <a:endParaRPr lang="en-US" sz="2800" dirty="0">
              <a:solidFill>
                <a:srgbClr val="707070"/>
              </a:solidFill>
              <a:latin typeface="Pragmatica" panose="020B0403040502020204" pitchFamily="34" charset="0"/>
            </a:endParaRPr>
          </a:p>
        </p:txBody>
      </p:sp>
      <p:sp>
        <p:nvSpPr>
          <p:cNvPr id="5" name="TextBox 4"/>
          <p:cNvSpPr txBox="1"/>
          <p:nvPr/>
        </p:nvSpPr>
        <p:spPr>
          <a:xfrm>
            <a:off x="5511478" y="2218800"/>
            <a:ext cx="6539697" cy="2800767"/>
          </a:xfrm>
          <a:prstGeom prst="rect">
            <a:avLst/>
          </a:prstGeom>
          <a:noFill/>
        </p:spPr>
        <p:txBody>
          <a:bodyPr wrap="square" rtlCol="0">
            <a:spAutoFit/>
          </a:bodyPr>
          <a:lstStyle/>
          <a:p>
            <a:pPr>
              <a:buClr>
                <a:srgbClr val="CF3338"/>
              </a:buClr>
            </a:pPr>
            <a:r>
              <a:rPr lang="en-US" sz="3600" b="1" dirty="0">
                <a:solidFill>
                  <a:srgbClr val="707070"/>
                </a:solidFill>
                <a:latin typeface="Normafixed Tryout" panose="00000409000000000000" pitchFamily="49" charset="0"/>
              </a:rPr>
              <a:t>Not so much at… </a:t>
            </a:r>
            <a:endParaRPr lang="en-US" sz="3600" dirty="0">
              <a:solidFill>
                <a:srgbClr val="707070"/>
              </a:solidFill>
              <a:latin typeface="Normafixed Tryout" panose="00000409000000000000" pitchFamily="49" charset="0"/>
            </a:endParaRPr>
          </a:p>
          <a:p>
            <a:pPr marL="457200" indent="-457200">
              <a:buClr>
                <a:srgbClr val="CF3338"/>
              </a:buClr>
              <a:buFont typeface="Arial" panose="020B0604020202020204" pitchFamily="34" charset="0"/>
              <a:buChar char="•"/>
            </a:pPr>
            <a:endParaRPr lang="en-US" sz="2800" dirty="0">
              <a:solidFill>
                <a:srgbClr val="707070"/>
              </a:solidFill>
              <a:latin typeface="Pragmatica" panose="020B0403040502020204" pitchFamily="34" charset="0"/>
            </a:endParaRP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Archiving data</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Big data</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Interfacing data</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Structured data across multiple datasets</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841209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Hi, I’m George</a:t>
            </a:r>
          </a:p>
        </p:txBody>
      </p:sp>
      <p:pic>
        <p:nvPicPr>
          <p:cNvPr id="3" name="Picture 4" descr="Advancing into Analytics Cover Image">
            <a:extLst>
              <a:ext uri="{FF2B5EF4-FFF2-40B4-BE49-F238E27FC236}">
                <a16:creationId xmlns:a16="http://schemas.microsoft.com/office/drawing/2014/main" id="{588F684B-18EF-D76C-5F7B-15E4BAD6064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88155" y="350009"/>
            <a:ext cx="2830945" cy="36975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Free photos of Cleveland">
            <a:extLst>
              <a:ext uri="{FF2B5EF4-FFF2-40B4-BE49-F238E27FC236}">
                <a16:creationId xmlns:a16="http://schemas.microsoft.com/office/drawing/2014/main" id="{CBA53EEE-E3E1-D99E-A4DC-1C4DD2E6CE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0461" y="1979206"/>
            <a:ext cx="3690239" cy="24563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Logo&#10;&#10;Description automatically generated">
            <a:extLst>
              <a:ext uri="{FF2B5EF4-FFF2-40B4-BE49-F238E27FC236}">
                <a16:creationId xmlns:a16="http://schemas.microsoft.com/office/drawing/2014/main" id="{97E0F267-87DF-961E-1FAA-47FD4F27A5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2460" y="4001797"/>
            <a:ext cx="4965539" cy="3641787"/>
          </a:xfrm>
          <a:prstGeom prst="rect">
            <a:avLst/>
          </a:prstGeom>
        </p:spPr>
      </p:pic>
    </p:spTree>
    <p:extLst>
      <p:ext uri="{BB962C8B-B14F-4D97-AF65-F5344CB8AC3E}">
        <p14:creationId xmlns:p14="http://schemas.microsoft.com/office/powerpoint/2010/main" val="166785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015663"/>
          </a:xfrm>
          <a:prstGeom prst="rect">
            <a:avLst/>
          </a:prstGeom>
          <a:noFill/>
        </p:spPr>
        <p:txBody>
          <a:bodyPr wrap="square" rtlCol="0">
            <a:spAutoFit/>
          </a:bodyPr>
          <a:lstStyle/>
          <a:p>
            <a:r>
              <a:rPr lang="en-US" sz="6000" dirty="0">
                <a:latin typeface="Aliens &amp; cows" panose="00000500000000000000" pitchFamily="2" charset="0"/>
              </a:rPr>
              <a:t>Relational databases</a:t>
            </a:r>
          </a:p>
        </p:txBody>
      </p:sp>
      <p:sp>
        <p:nvSpPr>
          <p:cNvPr id="3" name="TextBox 2"/>
          <p:cNvSpPr txBox="1"/>
          <p:nvPr/>
        </p:nvSpPr>
        <p:spPr>
          <a:xfrm>
            <a:off x="347240" y="1383697"/>
            <a:ext cx="9595413" cy="1156855"/>
          </a:xfrm>
          <a:prstGeom prst="rect">
            <a:avLst/>
          </a:prstGeom>
          <a:noFill/>
        </p:spPr>
        <p:txBody>
          <a:bodyPr wrap="square" rtlCol="0">
            <a:spAutoFit/>
          </a:bodyPr>
          <a:lstStyle/>
          <a:p>
            <a:pPr marL="457200" marR="190500" lvl="0" indent="-381000">
              <a:lnSpc>
                <a:spcPct val="115000"/>
              </a:lnSpc>
              <a:spcBef>
                <a:spcPts val="800"/>
              </a:spcBef>
              <a:buClr>
                <a:srgbClr val="CF3338"/>
              </a:buClr>
              <a:buSzPts val="2400"/>
              <a:buChar char="•"/>
            </a:pPr>
            <a:r>
              <a:rPr lang="en-US" sz="2800" dirty="0">
                <a:solidFill>
                  <a:srgbClr val="505050"/>
                </a:solidFill>
              </a:rPr>
              <a:t>1970s origins…</a:t>
            </a:r>
          </a:p>
          <a:p>
            <a:pPr marL="914400" marR="190500" lvl="1" indent="-381000">
              <a:lnSpc>
                <a:spcPct val="115000"/>
              </a:lnSpc>
              <a:spcBef>
                <a:spcPts val="800"/>
              </a:spcBef>
              <a:buClr>
                <a:srgbClr val="CF3338"/>
              </a:buClr>
              <a:buSzPts val="2400"/>
              <a:buChar char="•"/>
            </a:pPr>
            <a:r>
              <a:rPr lang="en-US" sz="2800" dirty="0">
                <a:solidFill>
                  <a:srgbClr val="505050"/>
                </a:solidFill>
              </a:rPr>
              <a:t>Still with us today!</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5" name="Google Shape;153;p21">
            <a:extLst>
              <a:ext uri="{FF2B5EF4-FFF2-40B4-BE49-F238E27FC236}">
                <a16:creationId xmlns:a16="http://schemas.microsoft.com/office/drawing/2014/main" id="{5C9D2849-7B2B-4F69-9333-6D5066246808}"/>
              </a:ext>
            </a:extLst>
          </p:cNvPr>
          <p:cNvPicPr preferRelativeResize="0"/>
          <p:nvPr/>
        </p:nvPicPr>
        <p:blipFill>
          <a:blip r:embed="rId3">
            <a:alphaModFix/>
          </a:blip>
          <a:stretch>
            <a:fillRect/>
          </a:stretch>
        </p:blipFill>
        <p:spPr>
          <a:xfrm>
            <a:off x="1721205" y="3711631"/>
            <a:ext cx="1534123" cy="1705501"/>
          </a:xfrm>
          <a:prstGeom prst="rect">
            <a:avLst/>
          </a:prstGeom>
          <a:noFill/>
          <a:ln>
            <a:noFill/>
          </a:ln>
        </p:spPr>
      </p:pic>
      <p:pic>
        <p:nvPicPr>
          <p:cNvPr id="7" name="Google Shape;155;p21">
            <a:extLst>
              <a:ext uri="{FF2B5EF4-FFF2-40B4-BE49-F238E27FC236}">
                <a16:creationId xmlns:a16="http://schemas.microsoft.com/office/drawing/2014/main" id="{9F75181A-818B-4785-9CC3-6D23960079A8}"/>
              </a:ext>
            </a:extLst>
          </p:cNvPr>
          <p:cNvPicPr preferRelativeResize="0"/>
          <p:nvPr/>
        </p:nvPicPr>
        <p:blipFill>
          <a:blip r:embed="rId4">
            <a:alphaModFix/>
          </a:blip>
          <a:stretch>
            <a:fillRect/>
          </a:stretch>
        </p:blipFill>
        <p:spPr>
          <a:xfrm>
            <a:off x="8333772" y="5162660"/>
            <a:ext cx="2337780" cy="1200924"/>
          </a:xfrm>
          <a:prstGeom prst="rect">
            <a:avLst/>
          </a:prstGeom>
          <a:noFill/>
          <a:ln>
            <a:noFill/>
          </a:ln>
        </p:spPr>
      </p:pic>
      <p:pic>
        <p:nvPicPr>
          <p:cNvPr id="9" name="Google Shape;157;p21">
            <a:extLst>
              <a:ext uri="{FF2B5EF4-FFF2-40B4-BE49-F238E27FC236}">
                <a16:creationId xmlns:a16="http://schemas.microsoft.com/office/drawing/2014/main" id="{74D72746-4B0B-4F12-AA74-5C8939CD6E8D}"/>
              </a:ext>
            </a:extLst>
          </p:cNvPr>
          <p:cNvPicPr preferRelativeResize="0"/>
          <p:nvPr/>
        </p:nvPicPr>
        <p:blipFill>
          <a:blip r:embed="rId5">
            <a:alphaModFix/>
          </a:blip>
          <a:stretch>
            <a:fillRect/>
          </a:stretch>
        </p:blipFill>
        <p:spPr>
          <a:xfrm>
            <a:off x="4351066" y="4675695"/>
            <a:ext cx="1550954" cy="1399070"/>
          </a:xfrm>
          <a:prstGeom prst="rect">
            <a:avLst/>
          </a:prstGeom>
          <a:noFill/>
          <a:ln>
            <a:noFill/>
          </a:ln>
        </p:spPr>
      </p:pic>
      <p:pic>
        <p:nvPicPr>
          <p:cNvPr id="1028" name="Picture 4">
            <a:extLst>
              <a:ext uri="{FF2B5EF4-FFF2-40B4-BE49-F238E27FC236}">
                <a16:creationId xmlns:a16="http://schemas.microsoft.com/office/drawing/2014/main" id="{3DCD0411-B043-4E8A-AC66-42A782E03DC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71539" y="1984058"/>
            <a:ext cx="1745698" cy="141119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amsung Logo PNG Transparent &amp; SVG Vector - Freebie Supply">
            <a:extLst>
              <a:ext uri="{FF2B5EF4-FFF2-40B4-BE49-F238E27FC236}">
                <a16:creationId xmlns:a16="http://schemas.microsoft.com/office/drawing/2014/main" id="{5E42ED89-26ED-4BA9-8F21-3E568ABEE0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19956" y="2992787"/>
            <a:ext cx="2857500"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racle Logo transparent PNG - StickPNG">
            <a:extLst>
              <a:ext uri="{FF2B5EF4-FFF2-40B4-BE49-F238E27FC236}">
                <a16:creationId xmlns:a16="http://schemas.microsoft.com/office/drawing/2014/main" id="{287E60DB-3F5D-44BB-94E8-157C32E6A9C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43710" y="1932132"/>
            <a:ext cx="2051682" cy="2051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054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015663"/>
          </a:xfrm>
          <a:prstGeom prst="rect">
            <a:avLst/>
          </a:prstGeom>
          <a:noFill/>
        </p:spPr>
        <p:txBody>
          <a:bodyPr wrap="square" rtlCol="0">
            <a:spAutoFit/>
          </a:bodyPr>
          <a:lstStyle/>
          <a:p>
            <a:r>
              <a:rPr lang="en-US" sz="6000" dirty="0">
                <a:latin typeface="Aliens &amp; cows" panose="00000500000000000000" pitchFamily="2" charset="0"/>
              </a:rPr>
              <a:t>Meet your librarian</a:t>
            </a:r>
          </a:p>
        </p:txBody>
      </p:sp>
      <p:sp>
        <p:nvSpPr>
          <p:cNvPr id="3" name="TextBox 2"/>
          <p:cNvSpPr txBox="1"/>
          <p:nvPr/>
        </p:nvSpPr>
        <p:spPr>
          <a:xfrm>
            <a:off x="347240" y="1383697"/>
            <a:ext cx="9595413" cy="1754968"/>
          </a:xfrm>
          <a:prstGeom prst="rect">
            <a:avLst/>
          </a:prstGeom>
          <a:noFill/>
        </p:spPr>
        <p:txBody>
          <a:bodyPr wrap="square" rtlCol="0">
            <a:spAutoFit/>
          </a:bodyPr>
          <a:lstStyle/>
          <a:p>
            <a:pPr marL="457200" marR="190500" lvl="0" indent="-381000">
              <a:lnSpc>
                <a:spcPct val="115000"/>
              </a:lnSpc>
              <a:spcBef>
                <a:spcPts val="800"/>
              </a:spcBef>
              <a:buClr>
                <a:srgbClr val="CF3338"/>
              </a:buClr>
              <a:buSzPts val="2400"/>
              <a:buChar char="•"/>
            </a:pPr>
            <a:r>
              <a:rPr lang="en-US" sz="2800" dirty="0">
                <a:solidFill>
                  <a:srgbClr val="505050"/>
                </a:solidFill>
              </a:rPr>
              <a:t>Structured</a:t>
            </a:r>
          </a:p>
          <a:p>
            <a:pPr marL="457200" marR="190500" lvl="0" indent="-381000">
              <a:lnSpc>
                <a:spcPct val="115000"/>
              </a:lnSpc>
              <a:spcBef>
                <a:spcPts val="800"/>
              </a:spcBef>
              <a:buClr>
                <a:srgbClr val="CF3338"/>
              </a:buClr>
              <a:buSzPts val="2400"/>
              <a:buChar char="•"/>
            </a:pPr>
            <a:r>
              <a:rPr lang="en-US" sz="2800" dirty="0">
                <a:solidFill>
                  <a:srgbClr val="505050"/>
                </a:solidFill>
              </a:rPr>
              <a:t>Query</a:t>
            </a:r>
          </a:p>
          <a:p>
            <a:pPr marL="457200" marR="190500" lvl="0" indent="-381000">
              <a:lnSpc>
                <a:spcPct val="115000"/>
              </a:lnSpc>
              <a:spcBef>
                <a:spcPts val="800"/>
              </a:spcBef>
              <a:buClr>
                <a:srgbClr val="CF3338"/>
              </a:buClr>
              <a:buSzPts val="2400"/>
              <a:buChar char="•"/>
            </a:pPr>
            <a:r>
              <a:rPr lang="en-US" sz="2800" dirty="0">
                <a:solidFill>
                  <a:srgbClr val="505050"/>
                </a:solidFill>
              </a:rPr>
              <a:t>Language</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4" name="Graphic 3" descr="Books on shelf">
            <a:extLst>
              <a:ext uri="{FF2B5EF4-FFF2-40B4-BE49-F238E27FC236}">
                <a16:creationId xmlns:a16="http://schemas.microsoft.com/office/drawing/2014/main" id="{B54E27B2-737D-4EBD-A6A5-A0757D1213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4814" y="1640726"/>
            <a:ext cx="4308049" cy="4308049"/>
          </a:xfrm>
          <a:prstGeom prst="rect">
            <a:avLst/>
          </a:prstGeom>
        </p:spPr>
      </p:pic>
    </p:spTree>
    <p:extLst>
      <p:ext uri="{BB962C8B-B14F-4D97-AF65-F5344CB8AC3E}">
        <p14:creationId xmlns:p14="http://schemas.microsoft.com/office/powerpoint/2010/main" val="214587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938992"/>
          </a:xfrm>
          <a:prstGeom prst="rect">
            <a:avLst/>
          </a:prstGeom>
          <a:noFill/>
        </p:spPr>
        <p:txBody>
          <a:bodyPr wrap="square" rtlCol="0">
            <a:spAutoFit/>
          </a:bodyPr>
          <a:lstStyle/>
          <a:p>
            <a:r>
              <a:rPr lang="en-US" sz="6000" dirty="0">
                <a:latin typeface="Aliens &amp; cows" panose="00000500000000000000" pitchFamily="2" charset="0"/>
              </a:rPr>
              <a:t>Are you ready for some baseball?</a:t>
            </a:r>
          </a:p>
        </p:txBody>
      </p:sp>
      <p:sp>
        <p:nvSpPr>
          <p:cNvPr id="3" name="TextBox 2"/>
          <p:cNvSpPr txBox="1"/>
          <p:nvPr/>
        </p:nvSpPr>
        <p:spPr>
          <a:xfrm>
            <a:off x="262399" y="2039782"/>
            <a:ext cx="6798277" cy="2147896"/>
          </a:xfrm>
          <a:prstGeom prst="rect">
            <a:avLst/>
          </a:prstGeom>
          <a:noFill/>
        </p:spPr>
        <p:txBody>
          <a:bodyPr wrap="square" rtlCol="0">
            <a:spAutoFit/>
          </a:bodyPr>
          <a:lstStyle/>
          <a:p>
            <a:pPr marL="457200" marR="190500" lvl="0" indent="-381000">
              <a:lnSpc>
                <a:spcPct val="115000"/>
              </a:lnSpc>
              <a:spcBef>
                <a:spcPts val="800"/>
              </a:spcBef>
              <a:buClr>
                <a:srgbClr val="CF3338"/>
              </a:buClr>
              <a:buSzPts val="2400"/>
              <a:buChar char="•"/>
            </a:pPr>
            <a:r>
              <a:rPr lang="en-US" sz="2800" dirty="0" err="1">
                <a:solidFill>
                  <a:srgbClr val="505050"/>
                </a:solidFill>
              </a:rPr>
              <a:t>Lahman</a:t>
            </a:r>
            <a:r>
              <a:rPr lang="en-US" sz="2800" dirty="0">
                <a:solidFill>
                  <a:srgbClr val="505050"/>
                </a:solidFill>
              </a:rPr>
              <a:t> database: complete player statistics since 1871 plus salaries, Hall of Fame inductions and more!</a:t>
            </a:r>
          </a:p>
          <a:p>
            <a:pPr marL="457200" marR="190500" lvl="0" indent="-381000">
              <a:lnSpc>
                <a:spcPct val="115000"/>
              </a:lnSpc>
              <a:spcBef>
                <a:spcPts val="800"/>
              </a:spcBef>
              <a:buClr>
                <a:srgbClr val="CF3338"/>
              </a:buClr>
              <a:buSzPts val="2400"/>
              <a:buChar char="•"/>
            </a:pPr>
            <a:r>
              <a:rPr lang="en-US" sz="2800" dirty="0">
                <a:solidFill>
                  <a:srgbClr val="505050"/>
                </a:solidFill>
              </a:rPr>
              <a:t>Download </a:t>
            </a:r>
            <a:r>
              <a:rPr lang="en-US" sz="2800" dirty="0">
                <a:solidFill>
                  <a:srgbClr val="505050"/>
                </a:solidFill>
                <a:hlinkClick r:id="rId2"/>
              </a:rPr>
              <a:t>here</a:t>
            </a:r>
            <a:r>
              <a:rPr lang="en-US" sz="2800" dirty="0">
                <a:solidFill>
                  <a:srgbClr val="505050"/>
                </a:solidFill>
              </a:rPr>
              <a:t> for SQLite</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4" name="Graphic 3" descr="Baseball hat">
            <a:extLst>
              <a:ext uri="{FF2B5EF4-FFF2-40B4-BE49-F238E27FC236}">
                <a16:creationId xmlns:a16="http://schemas.microsoft.com/office/drawing/2014/main" id="{B54E27B2-737D-4EBD-A6A5-A0757D1213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621552" y="1807094"/>
            <a:ext cx="4308049" cy="4308049"/>
          </a:xfrm>
          <a:prstGeom prst="rect">
            <a:avLst/>
          </a:prstGeom>
        </p:spPr>
      </p:pic>
    </p:spTree>
    <p:extLst>
      <p:ext uri="{BB962C8B-B14F-4D97-AF65-F5344CB8AC3E}">
        <p14:creationId xmlns:p14="http://schemas.microsoft.com/office/powerpoint/2010/main" val="3718139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015663"/>
          </a:xfrm>
          <a:prstGeom prst="rect">
            <a:avLst/>
          </a:prstGeom>
          <a:noFill/>
        </p:spPr>
        <p:txBody>
          <a:bodyPr wrap="square" rtlCol="0">
            <a:spAutoFit/>
          </a:bodyPr>
          <a:lstStyle/>
          <a:p>
            <a:r>
              <a:rPr lang="en-US" sz="6000" dirty="0">
                <a:latin typeface="Aliens &amp; cows" panose="00000500000000000000" pitchFamily="2" charset="0"/>
              </a:rPr>
              <a:t>Onward to SQLite!</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7" name="Google Shape;211;p27">
            <a:extLst>
              <a:ext uri="{FF2B5EF4-FFF2-40B4-BE49-F238E27FC236}">
                <a16:creationId xmlns:a16="http://schemas.microsoft.com/office/drawing/2014/main" id="{60140BAA-F457-44B6-AE17-CC682B9AE5D9}"/>
              </a:ext>
            </a:extLst>
          </p:cNvPr>
          <p:cNvPicPr preferRelativeResize="0"/>
          <p:nvPr/>
        </p:nvPicPr>
        <p:blipFill>
          <a:blip r:embed="rId3">
            <a:alphaModFix/>
          </a:blip>
          <a:stretch>
            <a:fillRect/>
          </a:stretch>
        </p:blipFill>
        <p:spPr>
          <a:xfrm>
            <a:off x="7447175" y="2293174"/>
            <a:ext cx="4053157" cy="1920607"/>
          </a:xfrm>
          <a:prstGeom prst="rect">
            <a:avLst/>
          </a:prstGeom>
          <a:noFill/>
          <a:ln>
            <a:noFill/>
          </a:ln>
        </p:spPr>
      </p:pic>
      <p:sp>
        <p:nvSpPr>
          <p:cNvPr id="8" name="Google Shape;212;p27">
            <a:extLst>
              <a:ext uri="{FF2B5EF4-FFF2-40B4-BE49-F238E27FC236}">
                <a16:creationId xmlns:a16="http://schemas.microsoft.com/office/drawing/2014/main" id="{7FB17B24-F5AB-49B7-99D2-2BAB53BED45C}"/>
              </a:ext>
            </a:extLst>
          </p:cNvPr>
          <p:cNvSpPr txBox="1"/>
          <p:nvPr/>
        </p:nvSpPr>
        <p:spPr>
          <a:xfrm>
            <a:off x="5442300" y="2466900"/>
            <a:ext cx="1307400" cy="96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0" dirty="0"/>
              <a:t>+</a:t>
            </a:r>
            <a:endParaRPr sz="8000" dirty="0"/>
          </a:p>
        </p:txBody>
      </p:sp>
      <p:pic>
        <p:nvPicPr>
          <p:cNvPr id="9" name="Picture 6" descr="Samsung Logo PNG Transparent &amp; SVG Vector - Freebie Supply">
            <a:extLst>
              <a:ext uri="{FF2B5EF4-FFF2-40B4-BE49-F238E27FC236}">
                <a16:creationId xmlns:a16="http://schemas.microsoft.com/office/drawing/2014/main" id="{74AE8B5C-4900-4E0B-B646-75DB77C69B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193" y="1678424"/>
            <a:ext cx="4290172" cy="3217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667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5200891" cy="2862322"/>
          </a:xfrm>
          <a:prstGeom prst="rect">
            <a:avLst/>
          </a:prstGeom>
          <a:noFill/>
        </p:spPr>
        <p:txBody>
          <a:bodyPr wrap="square" rtlCol="0">
            <a:spAutoFit/>
          </a:bodyPr>
          <a:lstStyle/>
          <a:p>
            <a:r>
              <a:rPr lang="en-US" sz="6000" dirty="0">
                <a:solidFill>
                  <a:schemeClr val="bg1"/>
                </a:solidFill>
                <a:latin typeface="Aliens &amp; cows" panose="00000500000000000000" pitchFamily="2" charset="0"/>
              </a:rPr>
              <a:t>ARE YOU READY FOR SOME DRILLS?</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5632311"/>
          </a:xfrm>
          <a:prstGeom prst="rect">
            <a:avLst/>
          </a:prstGeom>
          <a:noFill/>
        </p:spPr>
        <p:txBody>
          <a:bodyPr wrap="square" rtlCol="0">
            <a:spAutoFit/>
          </a:bodyPr>
          <a:lstStyle/>
          <a:p>
            <a:pPr marL="342900" indent="-342900">
              <a:buAutoNum type="arabicPeriod"/>
            </a:pPr>
            <a:r>
              <a:rPr lang="en-US" sz="4000" b="1" dirty="0">
                <a:solidFill>
                  <a:srgbClr val="CF3338"/>
                </a:solidFill>
                <a:latin typeface="Pragmatica" panose="020B0403040502020204" pitchFamily="34" charset="0"/>
              </a:rPr>
              <a:t>How many columns are in </a:t>
            </a:r>
            <a:r>
              <a:rPr lang="en-US" sz="4000" dirty="0">
                <a:solidFill>
                  <a:srgbClr val="CF3338"/>
                </a:solidFill>
                <a:latin typeface="Consolas" panose="020B0609020204030204" pitchFamily="49" charset="0"/>
              </a:rPr>
              <a:t>Managers</a:t>
            </a:r>
            <a:r>
              <a:rPr lang="en-US" sz="4000" b="1" dirty="0">
                <a:solidFill>
                  <a:srgbClr val="CF3338"/>
                </a:solidFill>
                <a:latin typeface="Pragmatica" panose="020B0403040502020204" pitchFamily="34" charset="0"/>
              </a:rPr>
              <a:t>?</a:t>
            </a:r>
          </a:p>
          <a:p>
            <a:pPr marL="342900" indent="-342900">
              <a:buAutoNum type="arabicPeriod"/>
            </a:pPr>
            <a:endParaRPr lang="en-US" sz="4000" b="1" dirty="0">
              <a:solidFill>
                <a:srgbClr val="CF3338"/>
              </a:solidFill>
              <a:latin typeface="Pragmatica" panose="020B0403040502020204" pitchFamily="34" charset="0"/>
            </a:endParaRPr>
          </a:p>
          <a:p>
            <a:pPr marL="342900" indent="-342900">
              <a:buAutoNum type="arabicPeriod"/>
            </a:pPr>
            <a:r>
              <a:rPr lang="en-US" sz="4000" b="1" dirty="0">
                <a:solidFill>
                  <a:srgbClr val="CF3338"/>
                </a:solidFill>
                <a:latin typeface="Pragmatica" panose="020B0403040502020204" pitchFamily="34" charset="0"/>
              </a:rPr>
              <a:t>How many of these columns are of type </a:t>
            </a:r>
            <a:r>
              <a:rPr lang="en-US" sz="4000" dirty="0">
                <a:solidFill>
                  <a:srgbClr val="CF3338"/>
                </a:solidFill>
                <a:latin typeface="Consolas" panose="020B0609020204030204" pitchFamily="49" charset="0"/>
              </a:rPr>
              <a:t>INTEGER</a:t>
            </a:r>
            <a:r>
              <a:rPr lang="en-US" sz="4000" b="1" dirty="0">
                <a:solidFill>
                  <a:srgbClr val="CF3338"/>
                </a:solidFill>
                <a:latin typeface="Pragmatica" panose="020B0403040502020204" pitchFamily="34" charset="0"/>
              </a:rPr>
              <a:t>? </a:t>
            </a:r>
          </a:p>
          <a:p>
            <a:pPr marL="342900" indent="-342900">
              <a:buAutoNum type="arabicPeriod"/>
            </a:pPr>
            <a:endParaRPr lang="en-US" sz="4000" b="1" dirty="0">
              <a:solidFill>
                <a:srgbClr val="CF3338"/>
              </a:solidFill>
              <a:latin typeface="Pragmatica" panose="020B0403040502020204" pitchFamily="34" charset="0"/>
            </a:endParaRPr>
          </a:p>
          <a:p>
            <a:pPr marL="342900" indent="-342900">
              <a:buAutoNum type="arabicPeriod"/>
            </a:pPr>
            <a:r>
              <a:rPr lang="en-US" sz="4000" b="1" dirty="0">
                <a:solidFill>
                  <a:srgbClr val="CF3338"/>
                </a:solidFill>
                <a:latin typeface="Pragmatica" panose="020B0403040502020204" pitchFamily="34" charset="0"/>
              </a:rPr>
              <a:t>How many rows does </a:t>
            </a:r>
            <a:r>
              <a:rPr lang="en-US" sz="4000" dirty="0">
                <a:solidFill>
                  <a:srgbClr val="CF3338"/>
                </a:solidFill>
                <a:latin typeface="Consolas" panose="020B0609020204030204" pitchFamily="49" charset="0"/>
              </a:rPr>
              <a:t>Managers</a:t>
            </a:r>
            <a:r>
              <a:rPr lang="en-US" sz="4000" b="1" dirty="0">
                <a:solidFill>
                  <a:srgbClr val="CF3338"/>
                </a:solidFill>
                <a:latin typeface="Pragmatica" panose="020B0403040502020204" pitchFamily="34" charset="0"/>
              </a:rPr>
              <a:t> have? </a:t>
            </a:r>
          </a:p>
        </p:txBody>
      </p:sp>
    </p:spTree>
    <p:extLst>
      <p:ext uri="{BB962C8B-B14F-4D97-AF65-F5344CB8AC3E}">
        <p14:creationId xmlns:p14="http://schemas.microsoft.com/office/powerpoint/2010/main" val="27277054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323439"/>
          </a:xfrm>
          <a:prstGeom prst="rect">
            <a:avLst/>
          </a:prstGeom>
          <a:noFill/>
        </p:spPr>
        <p:txBody>
          <a:bodyPr wrap="square" rtlCol="0">
            <a:spAutoFit/>
          </a:bodyPr>
          <a:lstStyle/>
          <a:p>
            <a:pPr marL="342900" indent="-342900">
              <a:buAutoNum type="arabicPeriod"/>
            </a:pPr>
            <a:r>
              <a:rPr lang="en-US" sz="4000" b="1" dirty="0">
                <a:solidFill>
                  <a:srgbClr val="CF3338"/>
                </a:solidFill>
                <a:latin typeface="Pragmatica" panose="020B0403040502020204" pitchFamily="34" charset="0"/>
              </a:rPr>
              <a:t>How many columns are in </a:t>
            </a:r>
            <a:r>
              <a:rPr lang="en-US" sz="4000" dirty="0">
                <a:solidFill>
                  <a:srgbClr val="CF3338"/>
                </a:solidFill>
                <a:latin typeface="Consolas" panose="020B0609020204030204" pitchFamily="49" charset="0"/>
              </a:rPr>
              <a:t>Managers</a:t>
            </a:r>
            <a:r>
              <a:rPr lang="en-US" sz="4000" b="1" dirty="0">
                <a:solidFill>
                  <a:srgbClr val="CF3338"/>
                </a:solidFill>
                <a:latin typeface="Pragmatica" panose="020B0403040502020204" pitchFamily="34" charset="0"/>
              </a:rPr>
              <a:t>?</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10" name="Google Shape;239;p30">
            <a:extLst>
              <a:ext uri="{FF2B5EF4-FFF2-40B4-BE49-F238E27FC236}">
                <a16:creationId xmlns:a16="http://schemas.microsoft.com/office/drawing/2014/main" id="{920477FD-5BF3-405C-B69E-D5FE690A004A}"/>
              </a:ext>
            </a:extLst>
          </p:cNvPr>
          <p:cNvPicPr preferRelativeResize="0"/>
          <p:nvPr/>
        </p:nvPicPr>
        <p:blipFill>
          <a:blip r:embed="rId3">
            <a:alphaModFix/>
          </a:blip>
          <a:stretch>
            <a:fillRect/>
          </a:stretch>
        </p:blipFill>
        <p:spPr>
          <a:xfrm>
            <a:off x="1282457" y="1687159"/>
            <a:ext cx="9429086" cy="3880884"/>
          </a:xfrm>
          <a:prstGeom prst="rect">
            <a:avLst/>
          </a:prstGeom>
          <a:noFill/>
          <a:ln>
            <a:noFill/>
          </a:ln>
        </p:spPr>
      </p:pic>
    </p:spTree>
    <p:extLst>
      <p:ext uri="{BB962C8B-B14F-4D97-AF65-F5344CB8AC3E}">
        <p14:creationId xmlns:p14="http://schemas.microsoft.com/office/powerpoint/2010/main" val="1416667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323439"/>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2. How many of these columns are of type </a:t>
            </a:r>
            <a:r>
              <a:rPr lang="en-US" sz="4000" dirty="0">
                <a:solidFill>
                  <a:srgbClr val="CF3338"/>
                </a:solidFill>
                <a:latin typeface="Consolas" panose="020B0609020204030204" pitchFamily="49" charset="0"/>
              </a:rPr>
              <a:t>INTEGER</a:t>
            </a:r>
            <a:r>
              <a:rPr lang="en-US" sz="4000" b="1" dirty="0">
                <a:solidFill>
                  <a:srgbClr val="CF3338"/>
                </a:solidFill>
                <a:latin typeface="Pragmatica" panose="020B0403040502020204" pitchFamily="34" charset="0"/>
              </a:rPr>
              <a:t>? </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5" name="Google Shape;239;p30">
            <a:extLst>
              <a:ext uri="{FF2B5EF4-FFF2-40B4-BE49-F238E27FC236}">
                <a16:creationId xmlns:a16="http://schemas.microsoft.com/office/drawing/2014/main" id="{0FEB5A28-D72A-4782-9895-014197B50FCE}"/>
              </a:ext>
            </a:extLst>
          </p:cNvPr>
          <p:cNvPicPr preferRelativeResize="0"/>
          <p:nvPr/>
        </p:nvPicPr>
        <p:blipFill>
          <a:blip r:embed="rId3">
            <a:alphaModFix/>
          </a:blip>
          <a:stretch>
            <a:fillRect/>
          </a:stretch>
        </p:blipFill>
        <p:spPr>
          <a:xfrm>
            <a:off x="948008" y="1597064"/>
            <a:ext cx="10337613" cy="4282367"/>
          </a:xfrm>
          <a:prstGeom prst="rect">
            <a:avLst/>
          </a:prstGeom>
          <a:noFill/>
          <a:ln>
            <a:noFill/>
          </a:ln>
        </p:spPr>
      </p:pic>
    </p:spTree>
    <p:extLst>
      <p:ext uri="{BB962C8B-B14F-4D97-AF65-F5344CB8AC3E}">
        <p14:creationId xmlns:p14="http://schemas.microsoft.com/office/powerpoint/2010/main" val="27767794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938992"/>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3. How many rows does </a:t>
            </a:r>
            <a:r>
              <a:rPr lang="en-US" sz="4000" dirty="0">
                <a:solidFill>
                  <a:srgbClr val="CF3338"/>
                </a:solidFill>
                <a:latin typeface="Consolas" panose="020B0609020204030204" pitchFamily="49" charset="0"/>
              </a:rPr>
              <a:t>Managers</a:t>
            </a:r>
            <a:r>
              <a:rPr lang="en-US" sz="4000" b="1" dirty="0">
                <a:solidFill>
                  <a:srgbClr val="CF3338"/>
                </a:solidFill>
                <a:latin typeface="Pragmatica" panose="020B0403040502020204" pitchFamily="34" charset="0"/>
              </a:rPr>
              <a:t> have? </a:t>
            </a:r>
          </a:p>
          <a:p>
            <a:endParaRPr lang="en-US" sz="4000" b="1" dirty="0">
              <a:solidFill>
                <a:srgbClr val="CF3338"/>
              </a:solidFill>
              <a:latin typeface="Pragmatica" panose="020B0403040502020204" pitchFamily="34" charset="0"/>
            </a:endParaRP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5" name="Google Shape;248;p31">
            <a:extLst>
              <a:ext uri="{FF2B5EF4-FFF2-40B4-BE49-F238E27FC236}">
                <a16:creationId xmlns:a16="http://schemas.microsoft.com/office/drawing/2014/main" id="{650A6F8E-CA9C-4981-8E36-BBBC31FCB64C}"/>
              </a:ext>
            </a:extLst>
          </p:cNvPr>
          <p:cNvPicPr preferRelativeResize="0"/>
          <p:nvPr/>
        </p:nvPicPr>
        <p:blipFill>
          <a:blip r:embed="rId3">
            <a:alphaModFix/>
          </a:blip>
          <a:stretch>
            <a:fillRect/>
          </a:stretch>
        </p:blipFill>
        <p:spPr>
          <a:xfrm>
            <a:off x="1230158" y="1729899"/>
            <a:ext cx="9301484" cy="3642387"/>
          </a:xfrm>
          <a:prstGeom prst="rect">
            <a:avLst/>
          </a:prstGeom>
          <a:noFill/>
          <a:ln>
            <a:noFill/>
          </a:ln>
        </p:spPr>
      </p:pic>
    </p:spTree>
    <p:extLst>
      <p:ext uri="{BB962C8B-B14F-4D97-AF65-F5344CB8AC3E}">
        <p14:creationId xmlns:p14="http://schemas.microsoft.com/office/powerpoint/2010/main" val="15551131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015663"/>
          </a:xfrm>
          <a:prstGeom prst="rect">
            <a:avLst/>
          </a:prstGeom>
          <a:noFill/>
        </p:spPr>
        <p:txBody>
          <a:bodyPr wrap="square" rtlCol="0">
            <a:spAutoFit/>
          </a:bodyPr>
          <a:lstStyle/>
          <a:p>
            <a:r>
              <a:rPr lang="en-US" sz="6000" dirty="0">
                <a:latin typeface="Aliens &amp; cows" panose="00000500000000000000" pitchFamily="2" charset="0"/>
              </a:rPr>
              <a:t>Look to the table</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6" name="Picture 5">
            <a:extLst>
              <a:ext uri="{FF2B5EF4-FFF2-40B4-BE49-F238E27FC236}">
                <a16:creationId xmlns:a16="http://schemas.microsoft.com/office/drawing/2014/main" id="{6B6D07BC-FCEB-4870-BB94-8784A3BC9DEF}"/>
              </a:ext>
            </a:extLst>
          </p:cNvPr>
          <p:cNvPicPr>
            <a:picLocks noChangeAspect="1"/>
          </p:cNvPicPr>
          <p:nvPr/>
        </p:nvPicPr>
        <p:blipFill>
          <a:blip r:embed="rId3"/>
          <a:stretch>
            <a:fillRect/>
          </a:stretch>
        </p:blipFill>
        <p:spPr>
          <a:xfrm>
            <a:off x="1551590" y="1948382"/>
            <a:ext cx="8847812" cy="2961236"/>
          </a:xfrm>
          <a:prstGeom prst="rect">
            <a:avLst/>
          </a:prstGeom>
        </p:spPr>
      </p:pic>
      <p:sp>
        <p:nvSpPr>
          <p:cNvPr id="7" name="Rectangle 6">
            <a:extLst>
              <a:ext uri="{FF2B5EF4-FFF2-40B4-BE49-F238E27FC236}">
                <a16:creationId xmlns:a16="http://schemas.microsoft.com/office/drawing/2014/main" id="{A89281E6-C2AB-4475-A0B8-8D3110B33D64}"/>
              </a:ext>
            </a:extLst>
          </p:cNvPr>
          <p:cNvSpPr/>
          <p:nvPr/>
        </p:nvSpPr>
        <p:spPr>
          <a:xfrm>
            <a:off x="4564049" y="2011270"/>
            <a:ext cx="795130" cy="3160154"/>
          </a:xfrm>
          <a:prstGeom prst="rect">
            <a:avLst/>
          </a:prstGeom>
          <a:noFill/>
          <a:ln w="57150">
            <a:solidFill>
              <a:srgbClr val="CF3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F48A9F2-721A-4AA1-92D4-E5AF4F6FE796}"/>
              </a:ext>
            </a:extLst>
          </p:cNvPr>
          <p:cNvSpPr txBox="1"/>
          <p:nvPr/>
        </p:nvSpPr>
        <p:spPr>
          <a:xfrm>
            <a:off x="368974" y="3131270"/>
            <a:ext cx="1240403" cy="369332"/>
          </a:xfrm>
          <a:prstGeom prst="rect">
            <a:avLst/>
          </a:prstGeom>
          <a:noFill/>
        </p:spPr>
        <p:txBody>
          <a:bodyPr wrap="square" rtlCol="0">
            <a:spAutoFit/>
          </a:bodyPr>
          <a:lstStyle/>
          <a:p>
            <a:r>
              <a:rPr lang="en-US" b="1" dirty="0">
                <a:solidFill>
                  <a:srgbClr val="CF3338"/>
                </a:solidFill>
                <a:latin typeface="Pragmatica" panose="020B0403040502020204"/>
              </a:rPr>
              <a:t>Row/tuple</a:t>
            </a:r>
          </a:p>
        </p:txBody>
      </p:sp>
      <p:sp>
        <p:nvSpPr>
          <p:cNvPr id="9" name="Rectangle 8">
            <a:extLst>
              <a:ext uri="{FF2B5EF4-FFF2-40B4-BE49-F238E27FC236}">
                <a16:creationId xmlns:a16="http://schemas.microsoft.com/office/drawing/2014/main" id="{F4A6119E-957E-45EB-9309-6FA3BE746353}"/>
              </a:ext>
            </a:extLst>
          </p:cNvPr>
          <p:cNvSpPr/>
          <p:nvPr/>
        </p:nvSpPr>
        <p:spPr>
          <a:xfrm>
            <a:off x="1551590" y="3131270"/>
            <a:ext cx="8989149" cy="450130"/>
          </a:xfrm>
          <a:prstGeom prst="rect">
            <a:avLst/>
          </a:prstGeom>
          <a:noFill/>
          <a:ln w="57150">
            <a:solidFill>
              <a:srgbClr val="CF3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2EE72A6-511D-4C88-AF56-CCDED8967872}"/>
              </a:ext>
            </a:extLst>
          </p:cNvPr>
          <p:cNvSpPr txBox="1"/>
          <p:nvPr/>
        </p:nvSpPr>
        <p:spPr>
          <a:xfrm>
            <a:off x="4488131" y="1516161"/>
            <a:ext cx="3215738" cy="369332"/>
          </a:xfrm>
          <a:prstGeom prst="rect">
            <a:avLst/>
          </a:prstGeom>
          <a:noFill/>
        </p:spPr>
        <p:txBody>
          <a:bodyPr wrap="square" rtlCol="0">
            <a:spAutoFit/>
          </a:bodyPr>
          <a:lstStyle/>
          <a:p>
            <a:r>
              <a:rPr lang="en-US" b="1" dirty="0">
                <a:solidFill>
                  <a:srgbClr val="CF3338"/>
                </a:solidFill>
                <a:latin typeface="Pragmatica" panose="020B0403040502020204"/>
              </a:rPr>
              <a:t>Field/column/attribute</a:t>
            </a:r>
          </a:p>
        </p:txBody>
      </p:sp>
      <p:sp>
        <p:nvSpPr>
          <p:cNvPr id="12" name="Rectangle 11">
            <a:extLst>
              <a:ext uri="{FF2B5EF4-FFF2-40B4-BE49-F238E27FC236}">
                <a16:creationId xmlns:a16="http://schemas.microsoft.com/office/drawing/2014/main" id="{EB26C82A-80C2-4B8E-AC89-AEA5236B6696}"/>
              </a:ext>
            </a:extLst>
          </p:cNvPr>
          <p:cNvSpPr/>
          <p:nvPr/>
        </p:nvSpPr>
        <p:spPr>
          <a:xfrm>
            <a:off x="6003235" y="4605086"/>
            <a:ext cx="938254" cy="318403"/>
          </a:xfrm>
          <a:prstGeom prst="rect">
            <a:avLst/>
          </a:prstGeom>
          <a:noFill/>
          <a:ln w="57150">
            <a:solidFill>
              <a:srgbClr val="CF3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05BA0C9-BB20-429D-832F-EF33E01B3A2F}"/>
              </a:ext>
            </a:extLst>
          </p:cNvPr>
          <p:cNvSpPr txBox="1"/>
          <p:nvPr/>
        </p:nvSpPr>
        <p:spPr>
          <a:xfrm>
            <a:off x="6941489" y="4824411"/>
            <a:ext cx="3215738" cy="369332"/>
          </a:xfrm>
          <a:prstGeom prst="rect">
            <a:avLst/>
          </a:prstGeom>
          <a:noFill/>
        </p:spPr>
        <p:txBody>
          <a:bodyPr wrap="square" rtlCol="0">
            <a:spAutoFit/>
          </a:bodyPr>
          <a:lstStyle/>
          <a:p>
            <a:r>
              <a:rPr lang="en-US" b="1" dirty="0">
                <a:solidFill>
                  <a:srgbClr val="CF3338"/>
                </a:solidFill>
                <a:latin typeface="Pragmatica" panose="020B0403040502020204"/>
              </a:rPr>
              <a:t>Value</a:t>
            </a:r>
          </a:p>
        </p:txBody>
      </p:sp>
      <p:sp>
        <p:nvSpPr>
          <p:cNvPr id="14" name="Rectangle 13">
            <a:extLst>
              <a:ext uri="{FF2B5EF4-FFF2-40B4-BE49-F238E27FC236}">
                <a16:creationId xmlns:a16="http://schemas.microsoft.com/office/drawing/2014/main" id="{82E4003F-3723-4BB3-952E-EEAEE95C9719}"/>
              </a:ext>
            </a:extLst>
          </p:cNvPr>
          <p:cNvSpPr/>
          <p:nvPr/>
        </p:nvSpPr>
        <p:spPr>
          <a:xfrm flipH="1">
            <a:off x="1551590" y="2011271"/>
            <a:ext cx="8989148" cy="3160154"/>
          </a:xfrm>
          <a:prstGeom prst="rect">
            <a:avLst/>
          </a:prstGeom>
          <a:noFill/>
          <a:ln w="57150">
            <a:solidFill>
              <a:srgbClr val="CF3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7217DF7-3CA1-40A9-A2E9-77972CEAB2D5}"/>
              </a:ext>
            </a:extLst>
          </p:cNvPr>
          <p:cNvSpPr txBox="1"/>
          <p:nvPr/>
        </p:nvSpPr>
        <p:spPr>
          <a:xfrm>
            <a:off x="1526574" y="5129269"/>
            <a:ext cx="3215738" cy="369332"/>
          </a:xfrm>
          <a:prstGeom prst="rect">
            <a:avLst/>
          </a:prstGeom>
          <a:noFill/>
        </p:spPr>
        <p:txBody>
          <a:bodyPr wrap="square" rtlCol="0">
            <a:spAutoFit/>
          </a:bodyPr>
          <a:lstStyle/>
          <a:p>
            <a:r>
              <a:rPr lang="en-US" b="1" dirty="0">
                <a:solidFill>
                  <a:srgbClr val="CF3338"/>
                </a:solidFill>
                <a:latin typeface="Pragmatica" panose="020B0403040502020204"/>
              </a:rPr>
              <a:t>Table</a:t>
            </a:r>
          </a:p>
        </p:txBody>
      </p:sp>
    </p:spTree>
    <p:extLst>
      <p:ext uri="{BB962C8B-B14F-4D97-AF65-F5344CB8AC3E}">
        <p14:creationId xmlns:p14="http://schemas.microsoft.com/office/powerpoint/2010/main" val="24936698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646331"/>
          </a:xfrm>
          <a:prstGeom prst="rect">
            <a:avLst/>
          </a:prstGeom>
          <a:noFill/>
        </p:spPr>
        <p:txBody>
          <a:bodyPr wrap="square" rtlCol="0">
            <a:spAutoFit/>
          </a:bodyPr>
          <a:lstStyle/>
          <a:p>
            <a:r>
              <a:rPr lang="en-US" sz="3600" b="1" dirty="0">
                <a:solidFill>
                  <a:srgbClr val="CF3338"/>
                </a:solidFill>
                <a:latin typeface="Pragmatica" panose="020B0403040502020204" pitchFamily="34" charset="0"/>
              </a:rPr>
              <a:t>Questions?</a:t>
            </a:r>
          </a:p>
        </p:txBody>
      </p:sp>
      <p:pic>
        <p:nvPicPr>
          <p:cNvPr id="5" name="Picture 4">
            <a:extLst>
              <a:ext uri="{FF2B5EF4-FFF2-40B4-BE49-F238E27FC236}">
                <a16:creationId xmlns:a16="http://schemas.microsoft.com/office/drawing/2014/main" id="{54A06221-5316-4BCF-9FDA-BDB95FF4A77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6460" y="2211492"/>
            <a:ext cx="4055539" cy="4645781"/>
          </a:xfrm>
          <a:prstGeom prst="rect">
            <a:avLst/>
          </a:prstGeom>
        </p:spPr>
      </p:pic>
    </p:spTree>
    <p:extLst>
      <p:ext uri="{BB962C8B-B14F-4D97-AF65-F5344CB8AC3E}">
        <p14:creationId xmlns:p14="http://schemas.microsoft.com/office/powerpoint/2010/main" val="3672653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938992"/>
          </a:xfrm>
          <a:prstGeom prst="rect">
            <a:avLst/>
          </a:prstGeom>
          <a:noFill/>
        </p:spPr>
        <p:txBody>
          <a:bodyPr wrap="square" rtlCol="0">
            <a:spAutoFit/>
          </a:bodyPr>
          <a:lstStyle/>
          <a:p>
            <a:r>
              <a:rPr lang="en-US" sz="6000" dirty="0">
                <a:latin typeface="Aliens &amp; cows" panose="00000500000000000000" pitchFamily="2" charset="0"/>
              </a:rPr>
              <a:t>Objectives for this session</a:t>
            </a:r>
          </a:p>
        </p:txBody>
      </p:sp>
      <p:sp>
        <p:nvSpPr>
          <p:cNvPr id="3" name="TextBox 2"/>
          <p:cNvSpPr txBox="1"/>
          <p:nvPr/>
        </p:nvSpPr>
        <p:spPr>
          <a:xfrm>
            <a:off x="347240" y="2127965"/>
            <a:ext cx="9595413" cy="3108543"/>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Use Pivot Tables to generate summary data, reports, and dashboards in seconds</a:t>
            </a:r>
          </a:p>
          <a:p>
            <a:pPr>
              <a:buClr>
                <a:srgbClr val="CF3338"/>
              </a:buClr>
            </a:pPr>
            <a:endParaRPr lang="en-US" sz="2800" dirty="0">
              <a:solidFill>
                <a:srgbClr val="707070"/>
              </a:solidFill>
              <a:latin typeface="Pragmatica" panose="020B0403040502020204" pitchFamily="34" charset="0"/>
            </a:endParaRP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Create connections across data with the Excel Data Model</a:t>
            </a:r>
          </a:p>
          <a:p>
            <a:pPr marL="457200" indent="-457200">
              <a:buClr>
                <a:srgbClr val="CF3338"/>
              </a:buClr>
              <a:buFont typeface="Arial" panose="020B0604020202020204" pitchFamily="34" charset="0"/>
              <a:buChar char="•"/>
            </a:pPr>
            <a:endParaRPr lang="en-US" sz="2800" dirty="0">
              <a:solidFill>
                <a:srgbClr val="707070"/>
              </a:solidFill>
              <a:latin typeface="Pragmatica" panose="020B0403040502020204" pitchFamily="34" charset="0"/>
            </a:endParaRP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Visualize data across multiple tabs</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38300298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From Excel tables to SQL </a:t>
            </a:r>
            <a:r>
              <a:rPr lang="en-US" sz="6600" b="1" dirty="0">
                <a:solidFill>
                  <a:schemeClr val="bg1"/>
                </a:solidFill>
                <a:latin typeface="Consolas" panose="020B0609020204030204" pitchFamily="49" charset="0"/>
              </a:rPr>
              <a:t>SELECT</a:t>
            </a:r>
          </a:p>
        </p:txBody>
      </p:sp>
    </p:spTree>
    <p:extLst>
      <p:ext uri="{BB962C8B-B14F-4D97-AF65-F5344CB8AC3E}">
        <p14:creationId xmlns:p14="http://schemas.microsoft.com/office/powerpoint/2010/main" val="14484747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From Excel-ese to SQL-ese</a:t>
            </a:r>
          </a:p>
        </p:txBody>
      </p:sp>
      <p:sp>
        <p:nvSpPr>
          <p:cNvPr id="3" name="TextBox 2"/>
          <p:cNvSpPr txBox="1"/>
          <p:nvPr/>
        </p:nvSpPr>
        <p:spPr>
          <a:xfrm>
            <a:off x="347241" y="2280355"/>
            <a:ext cx="5164238" cy="2800767"/>
          </a:xfrm>
          <a:prstGeom prst="rect">
            <a:avLst/>
          </a:prstGeom>
          <a:noFill/>
        </p:spPr>
        <p:txBody>
          <a:bodyPr wrap="square" rtlCol="0">
            <a:spAutoFit/>
          </a:bodyPr>
          <a:lstStyle/>
          <a:p>
            <a:pPr>
              <a:buClr>
                <a:srgbClr val="CF3338"/>
              </a:buClr>
            </a:pPr>
            <a:r>
              <a:rPr lang="en-US" sz="3600" b="1" dirty="0">
                <a:solidFill>
                  <a:srgbClr val="707070"/>
                </a:solidFill>
                <a:latin typeface="Normafixed Tryout" panose="00000409000000000000" pitchFamily="49" charset="0"/>
              </a:rPr>
              <a:t>Excel</a:t>
            </a:r>
            <a:endParaRPr lang="en-US" sz="3600" dirty="0">
              <a:solidFill>
                <a:srgbClr val="707070"/>
              </a:solidFill>
              <a:latin typeface="Normafixed Tryout" panose="00000409000000000000" pitchFamily="49" charset="0"/>
            </a:endParaRPr>
          </a:p>
          <a:p>
            <a:pPr marL="457200" indent="-457200">
              <a:buClr>
                <a:srgbClr val="CF3338"/>
              </a:buClr>
              <a:buFont typeface="Arial" panose="020B0604020202020204" pitchFamily="34" charset="0"/>
              <a:buChar char="•"/>
            </a:pPr>
            <a:endParaRPr lang="en-US" sz="2800" dirty="0">
              <a:solidFill>
                <a:srgbClr val="707070"/>
              </a:solidFill>
              <a:latin typeface="Pragmatica" panose="020B0403040502020204" pitchFamily="34" charset="0"/>
            </a:endParaRP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Data</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Calculations</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Notes</a:t>
            </a:r>
          </a:p>
          <a:p>
            <a:pPr>
              <a:buClr>
                <a:srgbClr val="CF3338"/>
              </a:buClr>
            </a:pPr>
            <a:endParaRPr lang="en-US" sz="2800" dirty="0">
              <a:solidFill>
                <a:srgbClr val="707070"/>
              </a:solidFill>
              <a:latin typeface="Pragmatica" panose="020B0403040502020204" pitchFamily="34" charset="0"/>
            </a:endParaRPr>
          </a:p>
        </p:txBody>
      </p:sp>
      <p:sp>
        <p:nvSpPr>
          <p:cNvPr id="5" name="TextBox 4"/>
          <p:cNvSpPr txBox="1"/>
          <p:nvPr/>
        </p:nvSpPr>
        <p:spPr>
          <a:xfrm>
            <a:off x="5511478" y="2218800"/>
            <a:ext cx="6539697" cy="2369880"/>
          </a:xfrm>
          <a:prstGeom prst="rect">
            <a:avLst/>
          </a:prstGeom>
          <a:noFill/>
        </p:spPr>
        <p:txBody>
          <a:bodyPr wrap="square" rtlCol="0">
            <a:spAutoFit/>
          </a:bodyPr>
          <a:lstStyle/>
          <a:p>
            <a:pPr>
              <a:buClr>
                <a:srgbClr val="CF3338"/>
              </a:buClr>
            </a:pPr>
            <a:r>
              <a:rPr lang="en-US" sz="3600" b="1" dirty="0">
                <a:solidFill>
                  <a:srgbClr val="707070"/>
                </a:solidFill>
                <a:latin typeface="Normafixed Tryout" panose="00000409000000000000" pitchFamily="49" charset="0"/>
              </a:rPr>
              <a:t>SQL</a:t>
            </a:r>
            <a:endParaRPr lang="en-US" sz="3600" dirty="0">
              <a:solidFill>
                <a:srgbClr val="707070"/>
              </a:solidFill>
              <a:latin typeface="Normafixed Tryout" panose="00000409000000000000" pitchFamily="49" charset="0"/>
            </a:endParaRPr>
          </a:p>
          <a:p>
            <a:pPr marL="457200" indent="-457200">
              <a:buClr>
                <a:srgbClr val="CF3338"/>
              </a:buClr>
              <a:buFont typeface="Arial" panose="020B0604020202020204" pitchFamily="34" charset="0"/>
              <a:buChar char="•"/>
            </a:pPr>
            <a:endParaRPr lang="en-US" sz="2800" dirty="0">
              <a:solidFill>
                <a:srgbClr val="707070"/>
              </a:solidFill>
              <a:latin typeface="Pragmatica" panose="020B0403040502020204" pitchFamily="34" charset="0"/>
            </a:endParaRP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Tables</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Queries/Scripts</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Comments</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36392444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The grammar of SQL</a:t>
            </a:r>
          </a:p>
        </p:txBody>
      </p:sp>
      <p:graphicFrame>
        <p:nvGraphicFramePr>
          <p:cNvPr id="4" name="Table 3"/>
          <p:cNvGraphicFramePr>
            <a:graphicFrameLocks noGrp="1"/>
          </p:cNvGraphicFramePr>
          <p:nvPr>
            <p:extLst>
              <p:ext uri="{D42A27DB-BD31-4B8C-83A1-F6EECF244321}">
                <p14:modId xmlns:p14="http://schemas.microsoft.com/office/powerpoint/2010/main" val="3860724724"/>
              </p:ext>
            </p:extLst>
          </p:nvPr>
        </p:nvGraphicFramePr>
        <p:xfrm>
          <a:off x="451413" y="1666754"/>
          <a:ext cx="11146419" cy="3784923"/>
        </p:xfrm>
        <a:graphic>
          <a:graphicData uri="http://schemas.openxmlformats.org/drawingml/2006/table">
            <a:tbl>
              <a:tblPr/>
              <a:tblGrid>
                <a:gridCol w="2071868">
                  <a:extLst>
                    <a:ext uri="{9D8B030D-6E8A-4147-A177-3AD203B41FA5}">
                      <a16:colId xmlns:a16="http://schemas.microsoft.com/office/drawing/2014/main" val="2629133829"/>
                    </a:ext>
                  </a:extLst>
                </a:gridCol>
                <a:gridCol w="6571330">
                  <a:extLst>
                    <a:ext uri="{9D8B030D-6E8A-4147-A177-3AD203B41FA5}">
                      <a16:colId xmlns:a16="http://schemas.microsoft.com/office/drawing/2014/main" val="985116657"/>
                    </a:ext>
                  </a:extLst>
                </a:gridCol>
                <a:gridCol w="2503221">
                  <a:extLst>
                    <a:ext uri="{9D8B030D-6E8A-4147-A177-3AD203B41FA5}">
                      <a16:colId xmlns:a16="http://schemas.microsoft.com/office/drawing/2014/main" val="2433060746"/>
                    </a:ext>
                  </a:extLst>
                </a:gridCol>
              </a:tblGrid>
              <a:tr h="1002921">
                <a:tc>
                  <a:txBody>
                    <a:bodyPr/>
                    <a:lstStyle/>
                    <a:p>
                      <a:pPr algn="l" fontAlgn="b"/>
                      <a:r>
                        <a:rPr lang="en-US" sz="2800" b="1" i="0" u="none" strike="noStrike" dirty="0">
                          <a:solidFill>
                            <a:schemeClr val="bg1">
                              <a:lumMod val="95000"/>
                            </a:schemeClr>
                          </a:solidFill>
                          <a:effectLst/>
                          <a:latin typeface="Pragmatica" panose="020B0403040502020204" pitchFamily="34" charset="0"/>
                        </a:rPr>
                        <a:t>Term</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What it does</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Example</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925774">
                <a:tc>
                  <a:txBody>
                    <a:bodyPr/>
                    <a:lstStyle/>
                    <a:p>
                      <a:pPr algn="l" fontAlgn="b"/>
                      <a:r>
                        <a:rPr lang="en-US" sz="2800" b="0" i="0" u="none" strike="noStrike" dirty="0">
                          <a:solidFill>
                            <a:srgbClr val="CF3338"/>
                          </a:solidFill>
                          <a:effectLst/>
                          <a:latin typeface="Pragmatica" panose="020B0403040502020204" pitchFamily="34" charset="0"/>
                        </a:rPr>
                        <a:t>Identifier</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Identifies an object (i.e. table, field)</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a:solidFill>
                            <a:srgbClr val="CF3338"/>
                          </a:solidFill>
                          <a:effectLst/>
                          <a:latin typeface="Consolas" panose="020B0609020204030204" pitchFamily="49" charset="0"/>
                        </a:rPr>
                        <a:t>Master</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928114">
                <a:tc>
                  <a:txBody>
                    <a:bodyPr/>
                    <a:lstStyle/>
                    <a:p>
                      <a:pPr algn="l" fontAlgn="b"/>
                      <a:r>
                        <a:rPr lang="en-US" sz="2800" b="0" i="0" u="none" strike="noStrike" dirty="0">
                          <a:solidFill>
                            <a:srgbClr val="CF3338"/>
                          </a:solidFill>
                          <a:effectLst/>
                          <a:latin typeface="Pragmatica" panose="020B0403040502020204" pitchFamily="34" charset="0"/>
                        </a:rPr>
                        <a:t>Operator</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Pragmatica" panose="020B0403040502020204" pitchFamily="34" charset="0"/>
                        </a:rPr>
                        <a:t>Takes some action (perform calculation,, rename something)</a:t>
                      </a:r>
                    </a:p>
                  </a:txBody>
                  <a:tcPr marL="7620" marR="7620" marT="7620" marB="0" anchor="b">
                    <a:lnL>
                      <a:noFill/>
                    </a:lnL>
                    <a:lnR>
                      <a:noFill/>
                    </a:lnR>
                    <a:lnT>
                      <a:noFill/>
                    </a:lnT>
                    <a:lnB>
                      <a:noFill/>
                    </a:lnB>
                  </a:tcPr>
                </a:tc>
                <a:tc>
                  <a:txBody>
                    <a:bodyPr/>
                    <a:lstStyle/>
                    <a:p>
                      <a:pPr algn="l" fontAlgn="b"/>
                      <a:r>
                        <a:rPr lang="en-US" sz="2800" b="0" i="0" u="none" strike="noStrike">
                          <a:solidFill>
                            <a:srgbClr val="CF3338"/>
                          </a:solidFill>
                          <a:effectLst/>
                          <a:latin typeface="Consolas" panose="020B0609020204030204" pitchFamily="49" charset="0"/>
                        </a:rPr>
                        <a:t>+, AS</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928114">
                <a:tc>
                  <a:txBody>
                    <a:bodyPr/>
                    <a:lstStyle/>
                    <a:p>
                      <a:pPr algn="l" fontAlgn="b"/>
                      <a:r>
                        <a:rPr lang="en-US" sz="2800" b="0" i="0" u="none" strike="noStrike">
                          <a:solidFill>
                            <a:srgbClr val="CF3338"/>
                          </a:solidFill>
                          <a:effectLst/>
                          <a:latin typeface="Pragmatica" panose="020B0403040502020204" pitchFamily="34" charset="0"/>
                        </a:rPr>
                        <a:t>Expression</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Applies criteria to data</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err="1">
                          <a:solidFill>
                            <a:srgbClr val="CF3338"/>
                          </a:solidFill>
                          <a:effectLst/>
                          <a:latin typeface="Consolas" panose="020B0609020204030204" pitchFamily="49" charset="0"/>
                        </a:rPr>
                        <a:t>birthYear</a:t>
                      </a:r>
                      <a:r>
                        <a:rPr lang="en-US" sz="2800" b="0" i="0" u="none" strike="noStrike" dirty="0">
                          <a:solidFill>
                            <a:srgbClr val="CF3338"/>
                          </a:solidFill>
                          <a:effectLst/>
                          <a:latin typeface="Consolas" panose="020B0609020204030204" pitchFamily="49" charset="0"/>
                        </a:rPr>
                        <a:t> &gt; 1960</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bl>
          </a:graphicData>
        </a:graphic>
      </p:graphicFrame>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11122455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015663"/>
          </a:xfrm>
          <a:prstGeom prst="rect">
            <a:avLst/>
          </a:prstGeom>
          <a:noFill/>
        </p:spPr>
        <p:txBody>
          <a:bodyPr wrap="square" rtlCol="0">
            <a:spAutoFit/>
          </a:bodyPr>
          <a:lstStyle/>
          <a:p>
            <a:r>
              <a:rPr lang="en-US" sz="6000" dirty="0" err="1">
                <a:latin typeface="Aliens &amp; cows" panose="00000500000000000000" pitchFamily="2" charset="0"/>
              </a:rPr>
              <a:t>Stylin</a:t>
            </a:r>
            <a:r>
              <a:rPr lang="en-US" sz="6000" dirty="0">
                <a:latin typeface="Aliens &amp; cows" panose="00000500000000000000" pitchFamily="2" charset="0"/>
              </a:rPr>
              <a:t>’ in SQL</a:t>
            </a:r>
          </a:p>
        </p:txBody>
      </p:sp>
      <p:sp>
        <p:nvSpPr>
          <p:cNvPr id="3" name="TextBox 2"/>
          <p:cNvSpPr txBox="1"/>
          <p:nvPr/>
        </p:nvSpPr>
        <p:spPr>
          <a:xfrm>
            <a:off x="347240" y="2127965"/>
            <a:ext cx="6094020" cy="3046988"/>
          </a:xfrm>
          <a:prstGeom prst="rect">
            <a:avLst/>
          </a:prstGeom>
          <a:noFill/>
        </p:spPr>
        <p:txBody>
          <a:bodyPr wrap="square" rtlCol="0">
            <a:spAutoFit/>
          </a:bodyPr>
          <a:lstStyle/>
          <a:p>
            <a:r>
              <a:rPr lang="en-US" sz="3200" dirty="0">
                <a:solidFill>
                  <a:srgbClr val="707070"/>
                </a:solidFill>
                <a:latin typeface="Pragmatica" panose="020B0403040502020204" pitchFamily="34" charset="0"/>
              </a:rPr>
              <a:t>0. Good comments starting with –</a:t>
            </a:r>
          </a:p>
          <a:p>
            <a:pPr marL="514350" indent="-514350">
              <a:buClr>
                <a:srgbClr val="CF3338"/>
              </a:buClr>
              <a:buAutoNum type="arabicPeriod"/>
            </a:pPr>
            <a:r>
              <a:rPr lang="en-US" sz="3200" dirty="0">
                <a:solidFill>
                  <a:srgbClr val="707070"/>
                </a:solidFill>
                <a:latin typeface="Pragmatica" panose="020B0403040502020204" pitchFamily="34" charset="0"/>
              </a:rPr>
              <a:t>Each clause on its own line</a:t>
            </a:r>
          </a:p>
          <a:p>
            <a:pPr marL="514350" indent="-514350">
              <a:buClr>
                <a:srgbClr val="CF3338"/>
              </a:buClr>
              <a:buAutoNum type="arabicPeriod"/>
            </a:pPr>
            <a:r>
              <a:rPr lang="en-US" sz="3200" dirty="0">
                <a:solidFill>
                  <a:srgbClr val="707070"/>
                </a:solidFill>
                <a:latin typeface="Pragmatica" panose="020B0403040502020204" pitchFamily="34" charset="0"/>
              </a:rPr>
              <a:t>All operators uppercase (</a:t>
            </a:r>
            <a:r>
              <a:rPr lang="en-US" sz="3200" dirty="0">
                <a:solidFill>
                  <a:srgbClr val="707070"/>
                </a:solidFill>
                <a:latin typeface="Consolas" panose="020B0609020204030204" pitchFamily="49" charset="0"/>
              </a:rPr>
              <a:t>SELECT</a:t>
            </a:r>
            <a:r>
              <a:rPr lang="en-US" sz="3200" dirty="0">
                <a:solidFill>
                  <a:srgbClr val="707070"/>
                </a:solidFill>
                <a:latin typeface="Pragmatica" panose="020B0403040502020204" pitchFamily="34" charset="0"/>
              </a:rPr>
              <a:t>, </a:t>
            </a:r>
            <a:r>
              <a:rPr lang="en-US" sz="3200" dirty="0">
                <a:solidFill>
                  <a:srgbClr val="707070"/>
                </a:solidFill>
                <a:latin typeface="Consolas" panose="020B0609020204030204" pitchFamily="49" charset="0"/>
              </a:rPr>
              <a:t>ORDER BY</a:t>
            </a:r>
            <a:r>
              <a:rPr lang="en-US" sz="3200" dirty="0">
                <a:solidFill>
                  <a:srgbClr val="707070"/>
                </a:solidFill>
                <a:latin typeface="Pragmatica" panose="020B0403040502020204" pitchFamily="34" charset="0"/>
              </a:rPr>
              <a:t>, etc.)</a:t>
            </a:r>
          </a:p>
          <a:p>
            <a:pPr marL="514350" indent="-514350">
              <a:buClr>
                <a:srgbClr val="CF3338"/>
              </a:buClr>
              <a:buAutoNum type="arabicPeriod"/>
            </a:pPr>
            <a:r>
              <a:rPr lang="en-US" sz="3200" dirty="0">
                <a:solidFill>
                  <a:srgbClr val="707070"/>
                </a:solidFill>
                <a:latin typeface="Pragmatica" panose="020B0403040502020204" pitchFamily="34" charset="0"/>
              </a:rPr>
              <a:t>Statements end with semicolon (</a:t>
            </a:r>
            <a:r>
              <a:rPr lang="en-US" sz="3200" dirty="0">
                <a:solidFill>
                  <a:srgbClr val="707070"/>
                </a:solidFill>
                <a:latin typeface="Consolas" panose="020B0609020204030204" pitchFamily="49" charset="0"/>
              </a:rPr>
              <a:t>;</a:t>
            </a:r>
            <a:r>
              <a:rPr lang="en-US" sz="3200" dirty="0">
                <a:solidFill>
                  <a:srgbClr val="707070"/>
                </a:solidFill>
                <a:latin typeface="Pragmatica" panose="020B0403040502020204" pitchFamily="34" charset="0"/>
              </a:rPr>
              <a:t>)</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4" name="Graphic 3" descr="Blackboard">
            <a:extLst>
              <a:ext uri="{FF2B5EF4-FFF2-40B4-BE49-F238E27FC236}">
                <a16:creationId xmlns:a16="http://schemas.microsoft.com/office/drawing/2014/main" id="{F8E30B78-6623-4A10-A685-C34AE01CED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71047" y="1134261"/>
            <a:ext cx="4589477" cy="4589477"/>
          </a:xfrm>
          <a:prstGeom prst="rect">
            <a:avLst/>
          </a:prstGeom>
        </p:spPr>
      </p:pic>
    </p:spTree>
    <p:extLst>
      <p:ext uri="{BB962C8B-B14F-4D97-AF65-F5344CB8AC3E}">
        <p14:creationId xmlns:p14="http://schemas.microsoft.com/office/powerpoint/2010/main" val="41075969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Let’s get coding…</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7" name="Rectangle 6">
            <a:extLst>
              <a:ext uri="{FF2B5EF4-FFF2-40B4-BE49-F238E27FC236}">
                <a16:creationId xmlns:a16="http://schemas.microsoft.com/office/drawing/2014/main" id="{51D280A9-F66D-44B9-BC8F-81C41A487210}"/>
              </a:ext>
            </a:extLst>
          </p:cNvPr>
          <p:cNvSpPr/>
          <p:nvPr/>
        </p:nvSpPr>
        <p:spPr>
          <a:xfrm>
            <a:off x="946766" y="1408014"/>
            <a:ext cx="9338209" cy="4296871"/>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15000"/>
              </a:lnSpc>
              <a:buClr>
                <a:schemeClr val="dk2"/>
              </a:buClr>
              <a:buSzPts val="1100"/>
            </a:pPr>
            <a:r>
              <a:rPr lang="en-US" sz="2400" b="1" dirty="0">
                <a:solidFill>
                  <a:srgbClr val="FFFFFF"/>
                </a:solidFill>
                <a:latin typeface="Consolas"/>
                <a:ea typeface="Consolas"/>
                <a:cs typeface="Consolas"/>
                <a:sym typeface="Consolas"/>
              </a:rPr>
              <a:t>-- List all the tables in our database</a:t>
            </a:r>
          </a:p>
          <a:p>
            <a:pPr lvl="0">
              <a:lnSpc>
                <a:spcPct val="115000"/>
              </a:lnSpc>
              <a:buClr>
                <a:schemeClr val="dk2"/>
              </a:buClr>
              <a:buSzPts val="1100"/>
            </a:pPr>
            <a:r>
              <a:rPr lang="en-US" sz="2400" b="1" dirty="0">
                <a:solidFill>
                  <a:srgbClr val="FFFFFF"/>
                </a:solidFill>
                <a:latin typeface="Consolas"/>
                <a:ea typeface="Consolas"/>
                <a:cs typeface="Consolas"/>
                <a:sym typeface="Consolas"/>
              </a:rPr>
              <a:t>SELECT name</a:t>
            </a:r>
          </a:p>
          <a:p>
            <a:pPr lvl="0">
              <a:lnSpc>
                <a:spcPct val="115000"/>
              </a:lnSpc>
              <a:buClr>
                <a:schemeClr val="dk2"/>
              </a:buClr>
              <a:buSzPts val="1100"/>
            </a:pPr>
            <a:r>
              <a:rPr lang="en-US" sz="2400" b="1" dirty="0">
                <a:solidFill>
                  <a:srgbClr val="FFFFFF"/>
                </a:solidFill>
                <a:latin typeface="Consolas"/>
                <a:ea typeface="Consolas"/>
                <a:cs typeface="Consolas"/>
                <a:sym typeface="Consolas"/>
              </a:rPr>
              <a:t>FROM </a:t>
            </a:r>
            <a:r>
              <a:rPr lang="en-US" sz="2400" b="1" dirty="0" err="1">
                <a:solidFill>
                  <a:srgbClr val="FFFFFF"/>
                </a:solidFill>
                <a:latin typeface="Consolas"/>
                <a:ea typeface="Consolas"/>
                <a:cs typeface="Consolas"/>
                <a:sym typeface="Consolas"/>
              </a:rPr>
              <a:t>sqlite_master</a:t>
            </a:r>
            <a:endParaRPr lang="en-US" sz="2400" b="1" dirty="0">
              <a:solidFill>
                <a:srgbClr val="FFFFFF"/>
              </a:solidFill>
              <a:latin typeface="Consolas"/>
              <a:ea typeface="Consolas"/>
              <a:cs typeface="Consolas"/>
              <a:sym typeface="Consolas"/>
            </a:endParaRPr>
          </a:p>
          <a:p>
            <a:pPr lvl="0">
              <a:lnSpc>
                <a:spcPct val="115000"/>
              </a:lnSpc>
              <a:buClr>
                <a:schemeClr val="dk2"/>
              </a:buClr>
              <a:buSzPts val="1100"/>
            </a:pPr>
            <a:r>
              <a:rPr lang="en-US" sz="2400" b="1" dirty="0">
                <a:solidFill>
                  <a:srgbClr val="FFFFFF"/>
                </a:solidFill>
                <a:latin typeface="Consolas"/>
                <a:ea typeface="Consolas"/>
                <a:cs typeface="Consolas"/>
                <a:sym typeface="Consolas"/>
              </a:rPr>
              <a:t>WHERE type='table'</a:t>
            </a:r>
          </a:p>
          <a:p>
            <a:pPr lvl="0">
              <a:lnSpc>
                <a:spcPct val="115000"/>
              </a:lnSpc>
              <a:buClr>
                <a:schemeClr val="dk2"/>
              </a:buClr>
              <a:buSzPts val="1100"/>
            </a:pPr>
            <a:r>
              <a:rPr lang="en-US" sz="2400" b="1" dirty="0">
                <a:solidFill>
                  <a:srgbClr val="FFFFFF"/>
                </a:solidFill>
                <a:latin typeface="Consolas"/>
                <a:ea typeface="Consolas"/>
                <a:cs typeface="Consolas"/>
                <a:sym typeface="Consolas"/>
              </a:rPr>
              <a:t>ORDER BY name;</a:t>
            </a:r>
          </a:p>
          <a:p>
            <a:pPr lvl="0">
              <a:lnSpc>
                <a:spcPct val="115000"/>
              </a:lnSpc>
              <a:buClr>
                <a:schemeClr val="dk2"/>
              </a:buClr>
              <a:buSzPts val="1100"/>
            </a:pPr>
            <a:endParaRPr lang="en-US" sz="2400" b="1" dirty="0">
              <a:solidFill>
                <a:srgbClr val="FFFFFF"/>
              </a:solidFill>
              <a:latin typeface="Consolas"/>
              <a:ea typeface="Consolas"/>
              <a:cs typeface="Consolas"/>
              <a:sym typeface="Consolas"/>
            </a:endParaRPr>
          </a:p>
          <a:p>
            <a:pPr lvl="0">
              <a:lnSpc>
                <a:spcPct val="115000"/>
              </a:lnSpc>
              <a:buClr>
                <a:schemeClr val="dk2"/>
              </a:buClr>
              <a:buSzPts val="1100"/>
            </a:pPr>
            <a:r>
              <a:rPr lang="en-US" sz="2400" b="1" dirty="0">
                <a:solidFill>
                  <a:srgbClr val="FFFFFF"/>
                </a:solidFill>
                <a:latin typeface="Consolas"/>
                <a:ea typeface="Consolas"/>
                <a:cs typeface="Consolas"/>
                <a:sym typeface="Consolas"/>
              </a:rPr>
              <a:t>--Get the name and data type from every field in the</a:t>
            </a:r>
          </a:p>
          <a:p>
            <a:pPr lvl="0">
              <a:lnSpc>
                <a:spcPct val="115000"/>
              </a:lnSpc>
              <a:buClr>
                <a:schemeClr val="dk2"/>
              </a:buClr>
              <a:buSzPts val="1100"/>
            </a:pPr>
            <a:r>
              <a:rPr lang="en-US" sz="2400" b="1" dirty="0">
                <a:solidFill>
                  <a:srgbClr val="FFFFFF"/>
                </a:solidFill>
                <a:latin typeface="Consolas"/>
                <a:ea typeface="Consolas"/>
                <a:cs typeface="Consolas"/>
                <a:sym typeface="Consolas"/>
              </a:rPr>
              <a:t>--"master" table</a:t>
            </a:r>
          </a:p>
          <a:p>
            <a:pPr lvl="0">
              <a:lnSpc>
                <a:spcPct val="115000"/>
              </a:lnSpc>
              <a:buClr>
                <a:schemeClr val="dk2"/>
              </a:buClr>
              <a:buSzPts val="1100"/>
            </a:pPr>
            <a:r>
              <a:rPr lang="en-US" sz="2400" b="1" dirty="0">
                <a:solidFill>
                  <a:srgbClr val="FFFFFF"/>
                </a:solidFill>
                <a:latin typeface="Consolas"/>
                <a:ea typeface="Consolas"/>
                <a:cs typeface="Consolas"/>
                <a:sym typeface="Consolas"/>
              </a:rPr>
              <a:t>PRAGMA </a:t>
            </a:r>
            <a:r>
              <a:rPr lang="en-US" sz="2400" b="1" dirty="0" err="1">
                <a:solidFill>
                  <a:srgbClr val="FFFFFF"/>
                </a:solidFill>
                <a:latin typeface="Consolas"/>
                <a:ea typeface="Consolas"/>
                <a:cs typeface="Consolas"/>
                <a:sym typeface="Consolas"/>
              </a:rPr>
              <a:t>table_info</a:t>
            </a:r>
            <a:r>
              <a:rPr lang="en-US" sz="2400" b="1" dirty="0">
                <a:solidFill>
                  <a:srgbClr val="FFFFFF"/>
                </a:solidFill>
                <a:latin typeface="Consolas"/>
                <a:ea typeface="Consolas"/>
                <a:cs typeface="Consolas"/>
                <a:sym typeface="Consolas"/>
              </a:rPr>
              <a:t>(master);</a:t>
            </a:r>
          </a:p>
          <a:p>
            <a:pPr algn="ctr"/>
            <a:endParaRPr lang="en-US" sz="2400" dirty="0"/>
          </a:p>
        </p:txBody>
      </p:sp>
    </p:spTree>
    <p:extLst>
      <p:ext uri="{BB962C8B-B14F-4D97-AF65-F5344CB8AC3E}">
        <p14:creationId xmlns:p14="http://schemas.microsoft.com/office/powerpoint/2010/main" val="29596875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9177086" cy="1015663"/>
          </a:xfrm>
          <a:prstGeom prst="rect">
            <a:avLst/>
          </a:prstGeom>
          <a:noFill/>
        </p:spPr>
        <p:txBody>
          <a:bodyPr wrap="square" rtlCol="0">
            <a:spAutoFit/>
          </a:bodyPr>
          <a:lstStyle/>
          <a:p>
            <a:r>
              <a:rPr lang="en-US" sz="6000" dirty="0">
                <a:latin typeface="Aliens &amp; cows" panose="00000500000000000000" pitchFamily="2" charset="0"/>
              </a:rPr>
              <a:t>The font is too dang small!</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5" name="Picture 4" descr="A screenshot of a social media post&#10;&#10;Description automatically generated">
            <a:extLst>
              <a:ext uri="{FF2B5EF4-FFF2-40B4-BE49-F238E27FC236}">
                <a16:creationId xmlns:a16="http://schemas.microsoft.com/office/drawing/2014/main" id="{48BA3556-AB53-4E3C-9819-00549B0C68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429" y="1204062"/>
            <a:ext cx="10685156" cy="4808320"/>
          </a:xfrm>
          <a:prstGeom prst="rect">
            <a:avLst/>
          </a:prstGeom>
        </p:spPr>
      </p:pic>
    </p:spTree>
    <p:extLst>
      <p:ext uri="{BB962C8B-B14F-4D97-AF65-F5344CB8AC3E}">
        <p14:creationId xmlns:p14="http://schemas.microsoft.com/office/powerpoint/2010/main" val="426878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9177086" cy="1015663"/>
          </a:xfrm>
          <a:prstGeom prst="rect">
            <a:avLst/>
          </a:prstGeom>
          <a:noFill/>
        </p:spPr>
        <p:txBody>
          <a:bodyPr wrap="square" rtlCol="0">
            <a:spAutoFit/>
          </a:bodyPr>
          <a:lstStyle/>
          <a:p>
            <a:r>
              <a:rPr lang="en-US" sz="6000" dirty="0">
                <a:latin typeface="Aliens &amp; cows" panose="00000500000000000000" pitchFamily="2" charset="0"/>
              </a:rPr>
              <a:t>Saving your first </a:t>
            </a:r>
            <a:r>
              <a:rPr lang="en-US" sz="6000" dirty="0">
                <a:latin typeface="Consolas" panose="020B0609020204030204" pitchFamily="49" charset="0"/>
              </a:rPr>
              <a:t>.</a:t>
            </a:r>
            <a:r>
              <a:rPr lang="en-US" sz="6000" dirty="0" err="1">
                <a:latin typeface="Consolas" panose="020B0609020204030204" pitchFamily="49" charset="0"/>
              </a:rPr>
              <a:t>sql</a:t>
            </a:r>
            <a:r>
              <a:rPr lang="en-US" sz="6000" dirty="0">
                <a:latin typeface="Aliens &amp; cows" panose="00000500000000000000" pitchFamily="2" charset="0"/>
              </a:rPr>
              <a:t> script</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A4DB65F3-F071-4B57-85CA-A3F3F1DB49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3420" y="1305472"/>
            <a:ext cx="8857808" cy="4803259"/>
          </a:xfrm>
          <a:prstGeom prst="rect">
            <a:avLst/>
          </a:prstGeom>
        </p:spPr>
      </p:pic>
    </p:spTree>
    <p:extLst>
      <p:ext uri="{BB962C8B-B14F-4D97-AF65-F5344CB8AC3E}">
        <p14:creationId xmlns:p14="http://schemas.microsoft.com/office/powerpoint/2010/main" val="40557252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39" y="113388"/>
            <a:ext cx="11020345" cy="1015663"/>
          </a:xfrm>
          <a:prstGeom prst="rect">
            <a:avLst/>
          </a:prstGeom>
          <a:noFill/>
        </p:spPr>
        <p:txBody>
          <a:bodyPr wrap="square" rtlCol="0">
            <a:spAutoFit/>
          </a:bodyPr>
          <a:lstStyle/>
          <a:p>
            <a:r>
              <a:rPr lang="en-US" sz="6000" dirty="0">
                <a:latin typeface="Aliens &amp; cows" panose="00000500000000000000" pitchFamily="2" charset="0"/>
              </a:rPr>
              <a:t>Loading your first </a:t>
            </a:r>
            <a:r>
              <a:rPr lang="en-US" sz="6000" dirty="0">
                <a:latin typeface="Consolas" panose="020B0609020204030204" pitchFamily="49" charset="0"/>
              </a:rPr>
              <a:t>.</a:t>
            </a:r>
            <a:r>
              <a:rPr lang="en-US" sz="6000" dirty="0" err="1">
                <a:latin typeface="Consolas" panose="020B0609020204030204" pitchFamily="49" charset="0"/>
              </a:rPr>
              <a:t>sql</a:t>
            </a:r>
            <a:r>
              <a:rPr lang="en-US" sz="6000" dirty="0">
                <a:latin typeface="Aliens &amp; cows" panose="00000500000000000000" pitchFamily="2" charset="0"/>
              </a:rPr>
              <a:t> script</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3" name="Picture 2" descr="A screenshot of a social media post&#10;&#10;Description automatically generated">
            <a:extLst>
              <a:ext uri="{FF2B5EF4-FFF2-40B4-BE49-F238E27FC236}">
                <a16:creationId xmlns:a16="http://schemas.microsoft.com/office/drawing/2014/main" id="{9D22D785-5AE3-4BF5-8EE5-FD636C6A3E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6084" y="1353801"/>
            <a:ext cx="8672776" cy="4872346"/>
          </a:xfrm>
          <a:prstGeom prst="rect">
            <a:avLst/>
          </a:prstGeom>
        </p:spPr>
      </p:pic>
    </p:spTree>
    <p:extLst>
      <p:ext uri="{BB962C8B-B14F-4D97-AF65-F5344CB8AC3E}">
        <p14:creationId xmlns:p14="http://schemas.microsoft.com/office/powerpoint/2010/main" val="941173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sql-tables-example.xlsx</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16327719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The SQL reader’s digest</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2641770320"/>
              </p:ext>
            </p:extLst>
          </p:nvPr>
        </p:nvGraphicFramePr>
        <p:xfrm>
          <a:off x="337532" y="1353416"/>
          <a:ext cx="10553755" cy="4450827"/>
        </p:xfrm>
        <a:graphic>
          <a:graphicData uri="http://schemas.openxmlformats.org/drawingml/2006/table">
            <a:tbl>
              <a:tblPr/>
              <a:tblGrid>
                <a:gridCol w="2529849">
                  <a:extLst>
                    <a:ext uri="{9D8B030D-6E8A-4147-A177-3AD203B41FA5}">
                      <a16:colId xmlns:a16="http://schemas.microsoft.com/office/drawing/2014/main" val="2629133829"/>
                    </a:ext>
                  </a:extLst>
                </a:gridCol>
                <a:gridCol w="8023906">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Term</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What it does</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1" i="0" u="sng" strike="noStrike" dirty="0">
                          <a:solidFill>
                            <a:srgbClr val="CF3338"/>
                          </a:solidFill>
                          <a:effectLst/>
                          <a:latin typeface="Consolas" panose="020B0609020204030204" pitchFamily="49" charset="0"/>
                        </a:rPr>
                        <a:t>SELECT</a:t>
                      </a:r>
                    </a:p>
                  </a:txBody>
                  <a:tcPr marL="7620" marR="7620" marT="7620" marB="0" anchor="b">
                    <a:lnL>
                      <a:noFill/>
                    </a:lnL>
                    <a:lnR>
                      <a:noFill/>
                    </a:lnR>
                    <a:lnT>
                      <a:noFill/>
                    </a:lnT>
                    <a:lnB>
                      <a:noFill/>
                    </a:lnB>
                    <a:solidFill>
                      <a:srgbClr val="D9D9D9"/>
                    </a:solidFill>
                  </a:tcPr>
                </a:tc>
                <a:tc>
                  <a:txBody>
                    <a:bodyPr/>
                    <a:lstStyle/>
                    <a:p>
                      <a:pPr algn="l" fontAlgn="b"/>
                      <a:r>
                        <a:rPr lang="en-US" sz="2800" b="1" i="0" u="sng" strike="noStrike" dirty="0">
                          <a:solidFill>
                            <a:srgbClr val="CF3338"/>
                          </a:solidFill>
                          <a:effectLst/>
                          <a:latin typeface="Pragmatica" panose="020B0403040502020204" pitchFamily="34" charset="0"/>
                        </a:rPr>
                        <a:t>Which fields to look for</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1" i="0" u="sng" strike="noStrike" dirty="0">
                          <a:solidFill>
                            <a:srgbClr val="CF3338"/>
                          </a:solidFill>
                          <a:effectLst/>
                          <a:latin typeface="Consolas" panose="020B0609020204030204" pitchFamily="49" charset="0"/>
                        </a:rPr>
                        <a:t>FROM</a:t>
                      </a:r>
                    </a:p>
                  </a:txBody>
                  <a:tcPr marL="7620" marR="7620" marT="7620" marB="0" anchor="b">
                    <a:lnL>
                      <a:noFill/>
                    </a:lnL>
                    <a:lnR>
                      <a:noFill/>
                    </a:lnR>
                    <a:lnT>
                      <a:noFill/>
                    </a:lnT>
                    <a:lnB>
                      <a:noFill/>
                    </a:lnB>
                  </a:tcPr>
                </a:tc>
                <a:tc>
                  <a:txBody>
                    <a:bodyPr/>
                    <a:lstStyle/>
                    <a:p>
                      <a:pPr algn="l" fontAlgn="b"/>
                      <a:r>
                        <a:rPr lang="en-US" sz="2800" b="1" i="0" u="sng" strike="noStrike" dirty="0">
                          <a:solidFill>
                            <a:srgbClr val="CF3338"/>
                          </a:solidFill>
                          <a:effectLst/>
                          <a:latin typeface="Pragmatica" panose="020B0403040502020204" pitchFamily="34" charset="0"/>
                        </a:rPr>
                        <a:t>Where to look for those fields</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0" i="0" u="none" strike="noStrike" dirty="0">
                          <a:solidFill>
                            <a:srgbClr val="CF3338"/>
                          </a:solidFill>
                          <a:effectLst/>
                          <a:latin typeface="Consolas" panose="020B0609020204030204" pitchFamily="49" charset="0"/>
                        </a:rPr>
                        <a:t>WHERE</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What criteria those records should meet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0" i="0" u="none" strike="noStrike" dirty="0">
                          <a:solidFill>
                            <a:srgbClr val="CF3338"/>
                          </a:solidFill>
                          <a:effectLst/>
                          <a:latin typeface="Consolas" panose="020B0609020204030204" pitchFamily="49" charset="0"/>
                        </a:rPr>
                        <a:t>GROUP BY</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How to aggregate the results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0" i="0" u="none" strike="noStrike" dirty="0">
                          <a:solidFill>
                            <a:srgbClr val="CF3338"/>
                          </a:solidFill>
                          <a:effectLst/>
                          <a:latin typeface="Consolas" panose="020B0609020204030204" pitchFamily="49" charset="0"/>
                        </a:rPr>
                        <a:t>HAVING</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What criteria the aggregated results should meet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r h="550976">
                <a:tc>
                  <a:txBody>
                    <a:bodyPr/>
                    <a:lstStyle/>
                    <a:p>
                      <a:pPr algn="l" fontAlgn="b"/>
                      <a:r>
                        <a:rPr lang="en-US" sz="2800" b="0" i="0" u="none" strike="noStrike" dirty="0">
                          <a:solidFill>
                            <a:srgbClr val="CF3338"/>
                          </a:solidFill>
                          <a:effectLst/>
                          <a:latin typeface="Consolas" panose="020B0609020204030204" pitchFamily="49" charset="0"/>
                        </a:rPr>
                        <a:t>ORDER BY</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How to sort the results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1353601096"/>
                  </a:ext>
                </a:extLst>
              </a:tr>
              <a:tr h="550976">
                <a:tc>
                  <a:txBody>
                    <a:bodyPr/>
                    <a:lstStyle/>
                    <a:p>
                      <a:pPr algn="l" fontAlgn="b"/>
                      <a:r>
                        <a:rPr lang="en-US" sz="2800" b="0" i="0" u="none" strike="noStrike" dirty="0">
                          <a:solidFill>
                            <a:srgbClr val="CF3338"/>
                          </a:solidFill>
                          <a:effectLst/>
                          <a:latin typeface="Consolas" panose="020B0609020204030204" pitchFamily="49" charset="0"/>
                        </a:rPr>
                        <a:t>LIMIT</a:t>
                      </a:r>
                    </a:p>
                  </a:txBody>
                  <a:tcPr marL="7620" marR="7620" marT="7620" marB="0" anchor="b">
                    <a:lnL>
                      <a:noFill/>
                    </a:lnL>
                    <a:lnR>
                      <a:noFill/>
                    </a:lnR>
                    <a:lnT>
                      <a:noFill/>
                    </a:lnT>
                    <a:lnB>
                      <a:noFill/>
                    </a:lnB>
                    <a:solidFill>
                      <a:schemeClr val="bg1">
                        <a:lumMod val="8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How many records to limit results to </a:t>
                      </a:r>
                    </a:p>
                  </a:txBody>
                  <a:tcPr marL="7620" marR="7620" marT="7620" marB="0" anchor="b">
                    <a:lnL>
                      <a:noFill/>
                    </a:lnL>
                    <a:lnR>
                      <a:noFill/>
                    </a:lnR>
                    <a:lnT>
                      <a:noFill/>
                    </a:lnT>
                    <a:lnB>
                      <a:noFill/>
                    </a:lnB>
                    <a:solidFill>
                      <a:schemeClr val="bg1">
                        <a:lumMod val="85000"/>
                      </a:schemeClr>
                    </a:solidFill>
                  </a:tcPr>
                </a:tc>
                <a:extLst>
                  <a:ext uri="{0D108BD9-81ED-4DB2-BD59-A6C34878D82A}">
                    <a16:rowId xmlns:a16="http://schemas.microsoft.com/office/drawing/2014/main" val="1160564545"/>
                  </a:ext>
                </a:extLst>
              </a:tr>
            </a:tbl>
          </a:graphicData>
        </a:graphic>
      </p:graphicFrame>
    </p:spTree>
    <p:extLst>
      <p:ext uri="{BB962C8B-B14F-4D97-AF65-F5344CB8AC3E}">
        <p14:creationId xmlns:p14="http://schemas.microsoft.com/office/powerpoint/2010/main" val="483313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015663"/>
          </a:xfrm>
          <a:prstGeom prst="rect">
            <a:avLst/>
          </a:prstGeom>
          <a:noFill/>
        </p:spPr>
        <p:txBody>
          <a:bodyPr wrap="square" rtlCol="0">
            <a:spAutoFit/>
          </a:bodyPr>
          <a:lstStyle/>
          <a:p>
            <a:r>
              <a:rPr lang="en-US" sz="6000" dirty="0">
                <a:latin typeface="Aliens &amp; cows" panose="00000500000000000000" pitchFamily="2" charset="0"/>
              </a:rPr>
              <a:t>Following along</a:t>
            </a:r>
          </a:p>
        </p:txBody>
      </p:sp>
      <p:sp>
        <p:nvSpPr>
          <p:cNvPr id="3" name="TextBox 2"/>
          <p:cNvSpPr txBox="1"/>
          <p:nvPr/>
        </p:nvSpPr>
        <p:spPr>
          <a:xfrm>
            <a:off x="347240" y="2127965"/>
            <a:ext cx="9595413" cy="1384995"/>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Each section is a workbook</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Solutions in separate workbooks</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Follow along with demo notes</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27311387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err="1">
                <a:solidFill>
                  <a:srgbClr val="707070"/>
                </a:solidFill>
                <a:latin typeface="Consolas" panose="020B0609020204030204" pitchFamily="49" charset="0"/>
              </a:rPr>
              <a:t>sql</a:t>
            </a:r>
            <a:r>
              <a:rPr lang="en-US" sz="4400" dirty="0">
                <a:solidFill>
                  <a:srgbClr val="707070"/>
                </a:solidFill>
                <a:latin typeface="Consolas" panose="020B0609020204030204" pitchFamily="49" charset="0"/>
              </a:rPr>
              <a:t>-select-</a:t>
            </a:r>
            <a:r>
              <a:rPr lang="en-US" sz="4400" dirty="0" err="1">
                <a:solidFill>
                  <a:srgbClr val="707070"/>
                </a:solidFill>
                <a:latin typeface="Consolas" panose="020B0609020204030204" pitchFamily="49" charset="0"/>
              </a:rPr>
              <a:t>demo.sql</a:t>
            </a:r>
            <a:endParaRPr lang="en-US" sz="4400" dirty="0">
              <a:solidFill>
                <a:srgbClr val="707070"/>
              </a:solidFill>
              <a:latin typeface="Consolas" panose="020B0609020204030204" pitchFamily="49" charset="0"/>
            </a:endParaRP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7106625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6725944"/>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Teams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Select all fields.</a:t>
            </a:r>
            <a:endParaRPr lang="en-US" sz="2400" dirty="0">
              <a:solidFill>
                <a:srgbClr val="C00000"/>
              </a:solidFill>
              <a:latin typeface="Pragmatica" panose="020B0403040502020204"/>
              <a:ea typeface="Consolas"/>
              <a:cs typeface="Consolas"/>
              <a:sym typeface="Consolas"/>
            </a:endParaRP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Select all fields, first 100 rows.</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Select </a:t>
            </a:r>
            <a:r>
              <a:rPr lang="en-US" sz="2400" dirty="0" err="1">
                <a:solidFill>
                  <a:srgbClr val="C00000"/>
                </a:solidFill>
                <a:latin typeface="Consolas" panose="020B0609020204030204" pitchFamily="49" charset="0"/>
                <a:ea typeface="Consolas"/>
                <a:cs typeface="Consolas"/>
                <a:sym typeface="Consolas"/>
              </a:rPr>
              <a:t>yearID</a:t>
            </a:r>
            <a:r>
              <a:rPr lang="en-US" sz="2400" dirty="0">
                <a:solidFill>
                  <a:srgbClr val="C00000"/>
                </a:solidFill>
                <a:latin typeface="Pragmatica" panose="020B0403040502020204"/>
                <a:ea typeface="Consolas"/>
                <a:cs typeface="Consolas"/>
                <a:sym typeface="Consolas"/>
              </a:rPr>
              <a:t>, </a:t>
            </a:r>
            <a:r>
              <a:rPr lang="en-US" sz="2400" dirty="0" err="1">
                <a:solidFill>
                  <a:srgbClr val="C00000"/>
                </a:solidFill>
                <a:latin typeface="Consolas" panose="020B0609020204030204" pitchFamily="49" charset="0"/>
                <a:ea typeface="Consolas"/>
                <a:cs typeface="Consolas"/>
                <a:sym typeface="Consolas"/>
              </a:rPr>
              <a:t>teamID</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Consolas" panose="020B0609020204030204" pitchFamily="49" charset="0"/>
                <a:ea typeface="Consolas"/>
                <a:cs typeface="Consolas"/>
                <a:sym typeface="Consolas"/>
              </a:rPr>
              <a:t>W</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Consolas" panose="020B0609020204030204" pitchFamily="49" charset="0"/>
                <a:ea typeface="Consolas"/>
                <a:cs typeface="Consolas"/>
                <a:sym typeface="Consolas"/>
              </a:rPr>
              <a:t>L</a:t>
            </a:r>
            <a:r>
              <a:rPr lang="en-US" sz="2400" dirty="0">
                <a:solidFill>
                  <a:srgbClr val="C00000"/>
                </a:solidFill>
                <a:latin typeface="Pragmatica" panose="020B0403040502020204"/>
                <a:ea typeface="Consolas"/>
                <a:cs typeface="Consolas"/>
                <a:sym typeface="Consolas"/>
              </a:rPr>
              <a:t>.</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Select </a:t>
            </a:r>
            <a:r>
              <a:rPr lang="en-US" sz="2400" dirty="0" err="1">
                <a:solidFill>
                  <a:srgbClr val="C00000"/>
                </a:solidFill>
                <a:latin typeface="Consolas" panose="020B0609020204030204" pitchFamily="49" charset="0"/>
                <a:ea typeface="Consolas"/>
                <a:cs typeface="Consolas"/>
                <a:sym typeface="Consolas"/>
              </a:rPr>
              <a:t>yearID</a:t>
            </a:r>
            <a:r>
              <a:rPr lang="en-US" sz="2400" dirty="0">
                <a:solidFill>
                  <a:srgbClr val="C00000"/>
                </a:solidFill>
                <a:latin typeface="Pragmatica" panose="020B0403040502020204"/>
                <a:ea typeface="Consolas"/>
                <a:cs typeface="Consolas"/>
                <a:sym typeface="Consolas"/>
              </a:rPr>
              <a:t>, </a:t>
            </a:r>
            <a:r>
              <a:rPr lang="en-US" sz="2400" dirty="0" err="1">
                <a:solidFill>
                  <a:srgbClr val="C00000"/>
                </a:solidFill>
                <a:latin typeface="Consolas" panose="020B0609020204030204" pitchFamily="49" charset="0"/>
                <a:ea typeface="Consolas"/>
                <a:cs typeface="Consolas"/>
                <a:sym typeface="Consolas"/>
              </a:rPr>
              <a:t>teamID</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Pragmatica" panose="020B0403040502020204"/>
              </a:rPr>
              <a:t>and a calculated field </a:t>
            </a:r>
            <a:r>
              <a:rPr lang="en-US" sz="2400" dirty="0" err="1">
                <a:solidFill>
                  <a:srgbClr val="C00000"/>
                </a:solidFill>
                <a:latin typeface="Consolas" panose="020B0609020204030204" pitchFamily="49" charset="0"/>
                <a:ea typeface="Consolas"/>
                <a:cs typeface="Consolas"/>
                <a:sym typeface="Consolas"/>
              </a:rPr>
              <a:t>win_diff</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Pragmatica" panose="020B0403040502020204"/>
              </a:rPr>
              <a:t>as the difference between</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Consolas" panose="020B0609020204030204" pitchFamily="49" charset="0"/>
                <a:ea typeface="Consolas"/>
                <a:cs typeface="Consolas"/>
                <a:sym typeface="Consolas"/>
              </a:rPr>
              <a:t>W</a:t>
            </a:r>
            <a:r>
              <a:rPr lang="en-US" sz="2400" dirty="0">
                <a:solidFill>
                  <a:srgbClr val="C00000"/>
                </a:solidFill>
                <a:latin typeface="Pragmatica" panose="020B0403040502020204"/>
              </a:rPr>
              <a:t> and</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Consolas" panose="020B0609020204030204" pitchFamily="49" charset="0"/>
                <a:ea typeface="Consolas"/>
                <a:cs typeface="Consolas"/>
                <a:sym typeface="Consolas"/>
              </a:rPr>
              <a:t>L</a:t>
            </a:r>
            <a:r>
              <a:rPr lang="en-US" sz="2400" dirty="0">
                <a:solidFill>
                  <a:srgbClr val="C00000"/>
                </a:solidFill>
                <a:latin typeface="Pragmatica" panose="020B0403040502020204"/>
                <a:ea typeface="Consolas"/>
                <a:cs typeface="Consolas"/>
                <a:sym typeface="Consolas"/>
              </a:rPr>
              <a:t>.</a:t>
            </a:r>
            <a:r>
              <a:rPr lang="en-US" sz="2400" dirty="0">
                <a:solidFill>
                  <a:srgbClr val="C00000"/>
                </a:solidFill>
                <a:latin typeface="Pragmatica" panose="020B0403040502020204"/>
              </a:rPr>
              <a:t>  </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Create a field </a:t>
            </a:r>
            <a:r>
              <a:rPr lang="en-US" sz="2400" dirty="0" err="1">
                <a:solidFill>
                  <a:srgbClr val="C00000"/>
                </a:solidFill>
                <a:latin typeface="Consolas" panose="020B0609020204030204" pitchFamily="49" charset="0"/>
                <a:ea typeface="Consolas"/>
                <a:cs typeface="Consolas"/>
                <a:sym typeface="Consolas"/>
              </a:rPr>
              <a:t>team_record</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Pragmatica" panose="020B0403040502020204"/>
              </a:rPr>
              <a:t>such that the first record will read: </a:t>
            </a:r>
            <a:r>
              <a:rPr lang="en-US" sz="2400" dirty="0">
                <a:solidFill>
                  <a:srgbClr val="C00000"/>
                </a:solidFill>
                <a:latin typeface="Consolas" panose="020B0609020204030204" pitchFamily="49" charset="0"/>
                <a:ea typeface="Consolas"/>
                <a:cs typeface="Consolas"/>
                <a:sym typeface="Consolas"/>
              </a:rPr>
              <a:t>1871 Boston Red Stockings: 20-10</a:t>
            </a:r>
            <a:r>
              <a:rPr lang="en-US" sz="2400" dirty="0">
                <a:solidFill>
                  <a:srgbClr val="C00000"/>
                </a:solidFill>
                <a:latin typeface="Pragmatica" panose="020B0403040502020204"/>
                <a:ea typeface="Consolas"/>
                <a:cs typeface="Consolas"/>
                <a:sym typeface="Consolas"/>
              </a:rPr>
              <a:t>.</a:t>
            </a: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4885203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7575407"/>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Teams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Select all fields.</a:t>
            </a:r>
            <a:endParaRPr lang="en-US" sz="2400" dirty="0">
              <a:solidFill>
                <a:srgbClr val="C00000"/>
              </a:solidFill>
              <a:latin typeface="Pragmatica" panose="020B0403040502020204"/>
              <a:ea typeface="Consolas"/>
              <a:cs typeface="Consolas"/>
              <a:sym typeface="Consolas"/>
            </a:endParaRP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Select all fields, first 100 rows.</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Select </a:t>
            </a:r>
            <a:r>
              <a:rPr lang="en-US" sz="2400" dirty="0" err="1">
                <a:solidFill>
                  <a:srgbClr val="C00000"/>
                </a:solidFill>
                <a:latin typeface="Consolas" panose="020B0609020204030204" pitchFamily="49" charset="0"/>
                <a:ea typeface="Consolas"/>
                <a:cs typeface="Consolas"/>
                <a:sym typeface="Consolas"/>
              </a:rPr>
              <a:t>yearID</a:t>
            </a:r>
            <a:r>
              <a:rPr lang="en-US" sz="2400" dirty="0">
                <a:solidFill>
                  <a:srgbClr val="C00000"/>
                </a:solidFill>
                <a:latin typeface="Pragmatica" panose="020B0403040502020204"/>
                <a:ea typeface="Consolas"/>
                <a:cs typeface="Consolas"/>
                <a:sym typeface="Consolas"/>
              </a:rPr>
              <a:t>, </a:t>
            </a:r>
            <a:r>
              <a:rPr lang="en-US" sz="2400" dirty="0" err="1">
                <a:solidFill>
                  <a:srgbClr val="C00000"/>
                </a:solidFill>
                <a:latin typeface="Consolas" panose="020B0609020204030204" pitchFamily="49" charset="0"/>
                <a:ea typeface="Consolas"/>
                <a:cs typeface="Consolas"/>
                <a:sym typeface="Consolas"/>
              </a:rPr>
              <a:t>teamID</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Consolas" panose="020B0609020204030204" pitchFamily="49" charset="0"/>
                <a:ea typeface="Consolas"/>
                <a:cs typeface="Consolas"/>
                <a:sym typeface="Consolas"/>
              </a:rPr>
              <a:t>W</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Consolas" panose="020B0609020204030204" pitchFamily="49" charset="0"/>
                <a:ea typeface="Consolas"/>
                <a:cs typeface="Consolas"/>
                <a:sym typeface="Consolas"/>
              </a:rPr>
              <a:t>L</a:t>
            </a:r>
            <a:r>
              <a:rPr lang="en-US" sz="2400" dirty="0">
                <a:solidFill>
                  <a:srgbClr val="C00000"/>
                </a:solidFill>
                <a:latin typeface="Pragmatica" panose="020B0403040502020204"/>
                <a:ea typeface="Consolas"/>
                <a:cs typeface="Consolas"/>
                <a:sym typeface="Consolas"/>
              </a:rPr>
              <a:t>.</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Select </a:t>
            </a:r>
            <a:r>
              <a:rPr lang="en-US" sz="2400" dirty="0" err="1">
                <a:solidFill>
                  <a:srgbClr val="C00000"/>
                </a:solidFill>
                <a:latin typeface="Consolas" panose="020B0609020204030204" pitchFamily="49" charset="0"/>
                <a:ea typeface="Consolas"/>
                <a:cs typeface="Consolas"/>
                <a:sym typeface="Consolas"/>
              </a:rPr>
              <a:t>yearID</a:t>
            </a:r>
            <a:r>
              <a:rPr lang="en-US" sz="2400" dirty="0">
                <a:solidFill>
                  <a:srgbClr val="C00000"/>
                </a:solidFill>
                <a:latin typeface="Pragmatica" panose="020B0403040502020204"/>
                <a:ea typeface="Consolas"/>
                <a:cs typeface="Consolas"/>
                <a:sym typeface="Consolas"/>
              </a:rPr>
              <a:t>, </a:t>
            </a:r>
            <a:r>
              <a:rPr lang="en-US" sz="2400" dirty="0" err="1">
                <a:solidFill>
                  <a:srgbClr val="C00000"/>
                </a:solidFill>
                <a:latin typeface="Consolas" panose="020B0609020204030204" pitchFamily="49" charset="0"/>
                <a:ea typeface="Consolas"/>
                <a:cs typeface="Consolas"/>
                <a:sym typeface="Consolas"/>
              </a:rPr>
              <a:t>teamID</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Pragmatica" panose="020B0403040502020204"/>
              </a:rPr>
              <a:t>and a calculated field </a:t>
            </a:r>
            <a:r>
              <a:rPr lang="en-US" sz="2400" dirty="0" err="1">
                <a:solidFill>
                  <a:srgbClr val="C00000"/>
                </a:solidFill>
                <a:latin typeface="Consolas" panose="020B0609020204030204" pitchFamily="49" charset="0"/>
                <a:ea typeface="Consolas"/>
                <a:cs typeface="Consolas"/>
                <a:sym typeface="Consolas"/>
              </a:rPr>
              <a:t>win_diff</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Pragmatica" panose="020B0403040502020204"/>
              </a:rPr>
              <a:t>as the difference between</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Consolas" panose="020B0609020204030204" pitchFamily="49" charset="0"/>
                <a:ea typeface="Consolas"/>
                <a:cs typeface="Consolas"/>
                <a:sym typeface="Consolas"/>
              </a:rPr>
              <a:t>W</a:t>
            </a:r>
            <a:r>
              <a:rPr lang="en-US" sz="2400" dirty="0">
                <a:solidFill>
                  <a:srgbClr val="C00000"/>
                </a:solidFill>
                <a:latin typeface="Pragmatica" panose="020B0403040502020204"/>
              </a:rPr>
              <a:t> and</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Consolas" panose="020B0609020204030204" pitchFamily="49" charset="0"/>
                <a:ea typeface="Consolas"/>
                <a:cs typeface="Consolas"/>
                <a:sym typeface="Consolas"/>
              </a:rPr>
              <a:t>L</a:t>
            </a:r>
            <a:r>
              <a:rPr lang="en-US" sz="2400" dirty="0">
                <a:solidFill>
                  <a:srgbClr val="C00000"/>
                </a:solidFill>
                <a:latin typeface="Pragmatica" panose="020B0403040502020204"/>
                <a:ea typeface="Consolas"/>
                <a:cs typeface="Consolas"/>
                <a:sym typeface="Consolas"/>
              </a:rPr>
              <a:t>.</a:t>
            </a:r>
            <a:r>
              <a:rPr lang="en-US" sz="2400" dirty="0">
                <a:solidFill>
                  <a:srgbClr val="C00000"/>
                </a:solidFill>
                <a:latin typeface="Pragmatica" panose="020B0403040502020204"/>
              </a:rPr>
              <a:t>  </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Create a field </a:t>
            </a:r>
            <a:r>
              <a:rPr lang="en-US" sz="2400" dirty="0" err="1">
                <a:solidFill>
                  <a:srgbClr val="C00000"/>
                </a:solidFill>
                <a:latin typeface="Consolas" panose="020B0609020204030204" pitchFamily="49" charset="0"/>
                <a:ea typeface="Consolas"/>
                <a:cs typeface="Consolas"/>
                <a:sym typeface="Consolas"/>
              </a:rPr>
              <a:t>team_record</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Pragmatica" panose="020B0403040502020204"/>
              </a:rPr>
              <a:t>such that the first record will read: </a:t>
            </a:r>
            <a:r>
              <a:rPr lang="en-US" sz="2400" dirty="0">
                <a:solidFill>
                  <a:srgbClr val="C00000"/>
                </a:solidFill>
                <a:latin typeface="Consolas" panose="020B0609020204030204" pitchFamily="49" charset="0"/>
                <a:ea typeface="Consolas"/>
                <a:cs typeface="Consolas"/>
                <a:sym typeface="Consolas"/>
              </a:rPr>
              <a:t>1871 Boston Red Stockings: 20-10</a:t>
            </a:r>
            <a:r>
              <a:rPr lang="en-US" sz="2400" dirty="0">
                <a:solidFill>
                  <a:srgbClr val="C00000"/>
                </a:solidFill>
                <a:latin typeface="Pragmatica" panose="020B0403040502020204"/>
                <a:ea typeface="Consolas"/>
                <a:cs typeface="Consolas"/>
                <a:sym typeface="Consolas"/>
              </a:rPr>
              <a:t>.</a:t>
            </a:r>
          </a:p>
          <a:p>
            <a:pPr marL="457200" lvl="0" indent="-355600">
              <a:lnSpc>
                <a:spcPct val="115000"/>
              </a:lnSpc>
              <a:buClr>
                <a:srgbClr val="C00000"/>
              </a:buClr>
              <a:buSzPts val="2000"/>
              <a:buAutoNum type="arabicPeriod"/>
            </a:pPr>
            <a:endParaRPr lang="en-US" sz="2400" dirty="0">
              <a:solidFill>
                <a:srgbClr val="C00000"/>
              </a:solidFill>
              <a:latin typeface="Pragmatica" panose="020B0403040502020204"/>
              <a:ea typeface="Consolas"/>
              <a:cs typeface="Consolas"/>
              <a:sym typeface="Consolas"/>
            </a:endParaRPr>
          </a:p>
          <a:p>
            <a:pPr marL="101600">
              <a:lnSpc>
                <a:spcPct val="115000"/>
              </a:lnSpc>
              <a:buClr>
                <a:srgbClr val="C00000"/>
              </a:buClr>
              <a:buSzPts val="2000"/>
            </a:pPr>
            <a:r>
              <a:rPr lang="en-US" sz="2400" dirty="0">
                <a:solidFill>
                  <a:srgbClr val="C00000"/>
                </a:solidFill>
                <a:latin typeface="Pragmatica" panose="020B0403040502020204"/>
                <a:ea typeface="Consolas"/>
                <a:cs typeface="Consolas"/>
                <a:sym typeface="Consolas"/>
              </a:rPr>
              <a:t>Solutions: </a:t>
            </a:r>
            <a:r>
              <a:rPr lang="en-US" sz="2400" dirty="0" err="1">
                <a:solidFill>
                  <a:srgbClr val="C00000"/>
                </a:solidFill>
                <a:latin typeface="Consolas" panose="020B0609020204030204" pitchFamily="49" charset="0"/>
                <a:ea typeface="Consolas"/>
                <a:cs typeface="Consolas"/>
                <a:sym typeface="Consolas"/>
              </a:rPr>
              <a:t>sql</a:t>
            </a:r>
            <a:r>
              <a:rPr lang="en-US" sz="2400" dirty="0">
                <a:solidFill>
                  <a:srgbClr val="C00000"/>
                </a:solidFill>
                <a:latin typeface="Consolas" panose="020B0609020204030204" pitchFamily="49" charset="0"/>
                <a:ea typeface="Consolas"/>
                <a:cs typeface="Consolas"/>
                <a:sym typeface="Consolas"/>
              </a:rPr>
              <a:t>-select-</a:t>
            </a:r>
            <a:r>
              <a:rPr lang="en-US" sz="2400" dirty="0" err="1">
                <a:solidFill>
                  <a:srgbClr val="C00000"/>
                </a:solidFill>
                <a:latin typeface="Consolas" panose="020B0609020204030204" pitchFamily="49" charset="0"/>
                <a:ea typeface="Consolas"/>
                <a:cs typeface="Consolas"/>
                <a:sym typeface="Consolas"/>
              </a:rPr>
              <a:t>drills.sql</a:t>
            </a:r>
            <a:endParaRPr lang="en-US" sz="2400" dirty="0">
              <a:solidFill>
                <a:srgbClr val="C00000"/>
              </a:solidFill>
              <a:latin typeface="Consolas" panose="020B0609020204030204" pitchFamily="49" charset="0"/>
              <a:ea typeface="Consolas"/>
              <a:cs typeface="Consolas"/>
              <a:sym typeface="Consolas"/>
            </a:endParaRP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16535775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From Sort &amp; Filter to </a:t>
            </a:r>
            <a:r>
              <a:rPr lang="en-US" sz="6600" b="1" dirty="0">
                <a:solidFill>
                  <a:schemeClr val="bg1"/>
                </a:solidFill>
                <a:latin typeface="Consolas" panose="020B0609020204030204" pitchFamily="49" charset="0"/>
              </a:rPr>
              <a:t>WHERE</a:t>
            </a:r>
            <a:r>
              <a:rPr lang="en-US" sz="6600" b="1" dirty="0">
                <a:solidFill>
                  <a:schemeClr val="bg1"/>
                </a:solidFill>
                <a:latin typeface="Normafixed Tryout" panose="00000409000000000000" pitchFamily="49" charset="0"/>
              </a:rPr>
              <a:t> and </a:t>
            </a:r>
            <a:r>
              <a:rPr lang="en-US" sz="6600" b="1" dirty="0">
                <a:solidFill>
                  <a:schemeClr val="bg1"/>
                </a:solidFill>
                <a:latin typeface="Consolas" panose="020B0609020204030204" pitchFamily="49" charset="0"/>
              </a:rPr>
              <a:t>ORDER BY</a:t>
            </a:r>
          </a:p>
        </p:txBody>
      </p:sp>
    </p:spTree>
    <p:extLst>
      <p:ext uri="{BB962C8B-B14F-4D97-AF65-F5344CB8AC3E}">
        <p14:creationId xmlns:p14="http://schemas.microsoft.com/office/powerpoint/2010/main" val="12046655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sort-filter.xlsx</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26070820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The SQL reader’s digest</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3125812906"/>
              </p:ext>
            </p:extLst>
          </p:nvPr>
        </p:nvGraphicFramePr>
        <p:xfrm>
          <a:off x="337532" y="1353416"/>
          <a:ext cx="10553755" cy="4450827"/>
        </p:xfrm>
        <a:graphic>
          <a:graphicData uri="http://schemas.openxmlformats.org/drawingml/2006/table">
            <a:tbl>
              <a:tblPr/>
              <a:tblGrid>
                <a:gridCol w="2529849">
                  <a:extLst>
                    <a:ext uri="{9D8B030D-6E8A-4147-A177-3AD203B41FA5}">
                      <a16:colId xmlns:a16="http://schemas.microsoft.com/office/drawing/2014/main" val="2629133829"/>
                    </a:ext>
                  </a:extLst>
                </a:gridCol>
                <a:gridCol w="8023906">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Term</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What it does</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1" i="0" u="sng" strike="noStrike" dirty="0">
                          <a:solidFill>
                            <a:srgbClr val="CF3338"/>
                          </a:solidFill>
                          <a:effectLst/>
                          <a:latin typeface="Consolas" panose="020B0609020204030204" pitchFamily="49" charset="0"/>
                        </a:rPr>
                        <a:t>SELECT</a:t>
                      </a:r>
                    </a:p>
                  </a:txBody>
                  <a:tcPr marL="7620" marR="7620" marT="7620" marB="0" anchor="b">
                    <a:lnL>
                      <a:noFill/>
                    </a:lnL>
                    <a:lnR>
                      <a:noFill/>
                    </a:lnR>
                    <a:lnT>
                      <a:noFill/>
                    </a:lnT>
                    <a:lnB>
                      <a:noFill/>
                    </a:lnB>
                    <a:solidFill>
                      <a:srgbClr val="D9D9D9"/>
                    </a:solidFill>
                  </a:tcPr>
                </a:tc>
                <a:tc>
                  <a:txBody>
                    <a:bodyPr/>
                    <a:lstStyle/>
                    <a:p>
                      <a:pPr algn="l" fontAlgn="b"/>
                      <a:r>
                        <a:rPr lang="en-US" sz="2800" b="1" i="0" u="sng" strike="noStrike" dirty="0">
                          <a:solidFill>
                            <a:srgbClr val="CF3338"/>
                          </a:solidFill>
                          <a:effectLst/>
                          <a:latin typeface="Pragmatica" panose="020B0403040502020204" pitchFamily="34" charset="0"/>
                        </a:rPr>
                        <a:t>Which fields to look for</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1" i="0" u="sng" strike="noStrike" dirty="0">
                          <a:solidFill>
                            <a:srgbClr val="CF3338"/>
                          </a:solidFill>
                          <a:effectLst/>
                          <a:latin typeface="Consolas" panose="020B0609020204030204" pitchFamily="49" charset="0"/>
                        </a:rPr>
                        <a:t>FROM</a:t>
                      </a:r>
                    </a:p>
                  </a:txBody>
                  <a:tcPr marL="7620" marR="7620" marT="7620" marB="0" anchor="b">
                    <a:lnL>
                      <a:noFill/>
                    </a:lnL>
                    <a:lnR>
                      <a:noFill/>
                    </a:lnR>
                    <a:lnT>
                      <a:noFill/>
                    </a:lnT>
                    <a:lnB>
                      <a:noFill/>
                    </a:lnB>
                  </a:tcPr>
                </a:tc>
                <a:tc>
                  <a:txBody>
                    <a:bodyPr/>
                    <a:lstStyle/>
                    <a:p>
                      <a:pPr algn="l" fontAlgn="b"/>
                      <a:r>
                        <a:rPr lang="en-US" sz="2800" b="1" i="0" u="sng" strike="noStrike" dirty="0">
                          <a:solidFill>
                            <a:srgbClr val="CF3338"/>
                          </a:solidFill>
                          <a:effectLst/>
                          <a:latin typeface="Pragmatica" panose="020B0403040502020204" pitchFamily="34" charset="0"/>
                        </a:rPr>
                        <a:t>Where to look for those fields</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1" i="0" u="sng" strike="noStrike" dirty="0">
                          <a:solidFill>
                            <a:srgbClr val="CF3338"/>
                          </a:solidFill>
                          <a:effectLst/>
                          <a:latin typeface="Consolas" panose="020B0609020204030204" pitchFamily="49" charset="0"/>
                        </a:rPr>
                        <a:t>WHERE</a:t>
                      </a:r>
                    </a:p>
                  </a:txBody>
                  <a:tcPr marL="7620" marR="7620" marT="7620" marB="0" anchor="b">
                    <a:lnL>
                      <a:noFill/>
                    </a:lnL>
                    <a:lnR>
                      <a:noFill/>
                    </a:lnR>
                    <a:lnT>
                      <a:noFill/>
                    </a:lnT>
                    <a:lnB>
                      <a:noFill/>
                    </a:lnB>
                    <a:solidFill>
                      <a:srgbClr val="D9D9D9"/>
                    </a:solidFill>
                  </a:tcPr>
                </a:tc>
                <a:tc>
                  <a:txBody>
                    <a:bodyPr/>
                    <a:lstStyle/>
                    <a:p>
                      <a:pPr algn="l" fontAlgn="b"/>
                      <a:r>
                        <a:rPr lang="en-US" sz="2800" b="1" i="0" u="sng" strike="noStrike" dirty="0">
                          <a:solidFill>
                            <a:srgbClr val="CF3338"/>
                          </a:solidFill>
                          <a:effectLst/>
                          <a:latin typeface="Pragmatica" panose="020B0403040502020204" pitchFamily="34" charset="0"/>
                        </a:rPr>
                        <a:t>What criteria those records should meet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0" i="0" u="none" strike="noStrike" dirty="0">
                          <a:solidFill>
                            <a:srgbClr val="CF3338"/>
                          </a:solidFill>
                          <a:effectLst/>
                          <a:latin typeface="Consolas" panose="020B0609020204030204" pitchFamily="49" charset="0"/>
                        </a:rPr>
                        <a:t>GROUP BY</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How to aggregate the results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0" i="0" u="none" strike="noStrike" dirty="0">
                          <a:solidFill>
                            <a:srgbClr val="CF3338"/>
                          </a:solidFill>
                          <a:effectLst/>
                          <a:latin typeface="Consolas" panose="020B0609020204030204" pitchFamily="49" charset="0"/>
                        </a:rPr>
                        <a:t>HAVING</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What criteria the aggregated results should meet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r h="550976">
                <a:tc>
                  <a:txBody>
                    <a:bodyPr/>
                    <a:lstStyle/>
                    <a:p>
                      <a:pPr algn="l" fontAlgn="b"/>
                      <a:r>
                        <a:rPr lang="en-US" sz="2800" b="1" i="0" u="sng" strike="noStrike" dirty="0">
                          <a:solidFill>
                            <a:srgbClr val="CF3338"/>
                          </a:solidFill>
                          <a:effectLst/>
                          <a:latin typeface="Consolas" panose="020B0609020204030204" pitchFamily="49" charset="0"/>
                        </a:rPr>
                        <a:t>ORDER BY</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1" i="0" u="sng" strike="noStrike" dirty="0">
                          <a:solidFill>
                            <a:srgbClr val="CF3338"/>
                          </a:solidFill>
                          <a:effectLst/>
                          <a:latin typeface="Pragmatica" panose="020B0403040502020204" pitchFamily="34" charset="0"/>
                        </a:rPr>
                        <a:t>How to sort the results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1353601096"/>
                  </a:ext>
                </a:extLst>
              </a:tr>
              <a:tr h="550976">
                <a:tc>
                  <a:txBody>
                    <a:bodyPr/>
                    <a:lstStyle/>
                    <a:p>
                      <a:pPr algn="l" fontAlgn="b"/>
                      <a:r>
                        <a:rPr lang="en-US" sz="2800" b="1" i="0" u="sng" strike="noStrike" dirty="0">
                          <a:solidFill>
                            <a:srgbClr val="CF3338"/>
                          </a:solidFill>
                          <a:effectLst/>
                          <a:latin typeface="Consolas" panose="020B0609020204030204" pitchFamily="49" charset="0"/>
                        </a:rPr>
                        <a:t>LIMIT</a:t>
                      </a:r>
                    </a:p>
                  </a:txBody>
                  <a:tcPr marL="7620" marR="7620" marT="7620" marB="0" anchor="b">
                    <a:lnL>
                      <a:noFill/>
                    </a:lnL>
                    <a:lnR>
                      <a:noFill/>
                    </a:lnR>
                    <a:lnT>
                      <a:noFill/>
                    </a:lnT>
                    <a:lnB>
                      <a:noFill/>
                    </a:lnB>
                    <a:solidFill>
                      <a:schemeClr val="bg1">
                        <a:lumMod val="85000"/>
                      </a:schemeClr>
                    </a:solidFill>
                  </a:tcPr>
                </a:tc>
                <a:tc>
                  <a:txBody>
                    <a:bodyPr/>
                    <a:lstStyle/>
                    <a:p>
                      <a:pPr algn="l" fontAlgn="b"/>
                      <a:r>
                        <a:rPr lang="en-US" sz="2800" b="1" i="0" u="sng" strike="noStrike" dirty="0">
                          <a:solidFill>
                            <a:srgbClr val="CF3338"/>
                          </a:solidFill>
                          <a:effectLst/>
                          <a:latin typeface="Pragmatica" panose="020B0403040502020204" pitchFamily="34" charset="0"/>
                        </a:rPr>
                        <a:t>How many records to limit results to </a:t>
                      </a:r>
                    </a:p>
                  </a:txBody>
                  <a:tcPr marL="7620" marR="7620" marT="7620" marB="0" anchor="b">
                    <a:lnL>
                      <a:noFill/>
                    </a:lnL>
                    <a:lnR>
                      <a:noFill/>
                    </a:lnR>
                    <a:lnT>
                      <a:noFill/>
                    </a:lnT>
                    <a:lnB>
                      <a:noFill/>
                    </a:lnB>
                    <a:solidFill>
                      <a:schemeClr val="bg1">
                        <a:lumMod val="85000"/>
                      </a:schemeClr>
                    </a:solidFill>
                  </a:tcPr>
                </a:tc>
                <a:extLst>
                  <a:ext uri="{0D108BD9-81ED-4DB2-BD59-A6C34878D82A}">
                    <a16:rowId xmlns:a16="http://schemas.microsoft.com/office/drawing/2014/main" val="1160564545"/>
                  </a:ext>
                </a:extLst>
              </a:tr>
            </a:tbl>
          </a:graphicData>
        </a:graphic>
      </p:graphicFrame>
    </p:spTree>
    <p:extLst>
      <p:ext uri="{BB962C8B-B14F-4D97-AF65-F5344CB8AC3E}">
        <p14:creationId xmlns:p14="http://schemas.microsoft.com/office/powerpoint/2010/main" val="34992182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Consolas" panose="020B0609020204030204" pitchFamily="49" charset="0"/>
              </a:rPr>
              <a:t>WHERE</a:t>
            </a:r>
            <a:r>
              <a:rPr lang="en-US" sz="5400" dirty="0">
                <a:latin typeface="Aliens &amp; cows" panose="00000500000000000000" pitchFamily="2" charset="0"/>
              </a:rPr>
              <a:t>: Comparison operators</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3588244987"/>
              </p:ext>
            </p:extLst>
          </p:nvPr>
        </p:nvGraphicFramePr>
        <p:xfrm>
          <a:off x="337532" y="1353416"/>
          <a:ext cx="10553755" cy="3899851"/>
        </p:xfrm>
        <a:graphic>
          <a:graphicData uri="http://schemas.openxmlformats.org/drawingml/2006/table">
            <a:tbl>
              <a:tblPr/>
              <a:tblGrid>
                <a:gridCol w="2529849">
                  <a:extLst>
                    <a:ext uri="{9D8B030D-6E8A-4147-A177-3AD203B41FA5}">
                      <a16:colId xmlns:a16="http://schemas.microsoft.com/office/drawing/2014/main" val="2629133829"/>
                    </a:ext>
                  </a:extLst>
                </a:gridCol>
                <a:gridCol w="8023906">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Operator</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Description</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0" i="0" u="none" strike="noStrike" dirty="0">
                          <a:solidFill>
                            <a:srgbClr val="CF3338"/>
                          </a:solidFill>
                          <a:effectLst/>
                          <a:latin typeface="Consolas" panose="020B0609020204030204" pitchFamily="49" charset="0"/>
                        </a:rPr>
                        <a:t>=</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Equal to</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0" i="0" u="none" strike="noStrike" dirty="0">
                          <a:solidFill>
                            <a:srgbClr val="CF3338"/>
                          </a:solidFill>
                          <a:effectLst/>
                          <a:latin typeface="Consolas" panose="020B0609020204030204" pitchFamily="49" charset="0"/>
                        </a:rPr>
                        <a:t>&lt;&gt;, !=</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Pragmatica" panose="020B0403040502020204" pitchFamily="34" charset="0"/>
                        </a:rPr>
                        <a:t>Not equal to</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0" i="0" u="none" strike="noStrike" dirty="0">
                          <a:solidFill>
                            <a:srgbClr val="CF3338"/>
                          </a:solidFill>
                          <a:effectLst/>
                          <a:latin typeface="Consolas" panose="020B0609020204030204" pitchFamily="49" charset="0"/>
                        </a:rPr>
                        <a:t>&gt;</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Greater than</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0" i="0" u="none" strike="noStrike" dirty="0">
                          <a:solidFill>
                            <a:srgbClr val="CF3338"/>
                          </a:solidFill>
                          <a:effectLst/>
                          <a:latin typeface="Consolas" panose="020B0609020204030204" pitchFamily="49" charset="0"/>
                        </a:rPr>
                        <a:t>&lt;</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Less than</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0" i="0" u="none" strike="noStrike" dirty="0">
                          <a:solidFill>
                            <a:srgbClr val="CF3338"/>
                          </a:solidFill>
                          <a:effectLst/>
                          <a:latin typeface="Consolas" panose="020B0609020204030204" pitchFamily="49" charset="0"/>
                        </a:rPr>
                        <a:t>&gt;=</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Greater than or equal to</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r h="550976">
                <a:tc>
                  <a:txBody>
                    <a:bodyPr/>
                    <a:lstStyle/>
                    <a:p>
                      <a:pPr algn="l" fontAlgn="b"/>
                      <a:r>
                        <a:rPr lang="en-US" sz="2800" b="0" i="0" u="none" strike="noStrike" dirty="0">
                          <a:solidFill>
                            <a:srgbClr val="CF3338"/>
                          </a:solidFill>
                          <a:effectLst/>
                          <a:latin typeface="Consolas" panose="020B0609020204030204" pitchFamily="49" charset="0"/>
                        </a:rPr>
                        <a:t>&lt;=</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Less than or equal to</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1353601096"/>
                  </a:ext>
                </a:extLst>
              </a:tr>
            </a:tbl>
          </a:graphicData>
        </a:graphic>
      </p:graphicFrame>
    </p:spTree>
    <p:extLst>
      <p:ext uri="{BB962C8B-B14F-4D97-AF65-F5344CB8AC3E}">
        <p14:creationId xmlns:p14="http://schemas.microsoft.com/office/powerpoint/2010/main" val="36440522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Consolas" panose="020B0609020204030204" pitchFamily="49" charset="0"/>
              </a:rPr>
              <a:t>WHERE</a:t>
            </a:r>
            <a:r>
              <a:rPr lang="en-US" sz="5400" dirty="0">
                <a:latin typeface="Aliens &amp; cows" panose="00000500000000000000" pitchFamily="2" charset="0"/>
              </a:rPr>
              <a:t>: Logical operators</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1236187437"/>
              </p:ext>
            </p:extLst>
          </p:nvPr>
        </p:nvGraphicFramePr>
        <p:xfrm>
          <a:off x="337532" y="1353416"/>
          <a:ext cx="10553755" cy="3899851"/>
        </p:xfrm>
        <a:graphic>
          <a:graphicData uri="http://schemas.openxmlformats.org/drawingml/2006/table">
            <a:tbl>
              <a:tblPr/>
              <a:tblGrid>
                <a:gridCol w="2529849">
                  <a:extLst>
                    <a:ext uri="{9D8B030D-6E8A-4147-A177-3AD203B41FA5}">
                      <a16:colId xmlns:a16="http://schemas.microsoft.com/office/drawing/2014/main" val="2629133829"/>
                    </a:ext>
                  </a:extLst>
                </a:gridCol>
                <a:gridCol w="8023906">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Operator</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Description</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0" i="0" u="none" strike="noStrike" dirty="0">
                          <a:solidFill>
                            <a:srgbClr val="CF3338"/>
                          </a:solidFill>
                          <a:effectLst/>
                          <a:latin typeface="Consolas" panose="020B0609020204030204" pitchFamily="49" charset="0"/>
                        </a:rPr>
                        <a:t>BETWEEN</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Between an inclusive range</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0" i="0" u="none" strike="noStrike" dirty="0">
                          <a:solidFill>
                            <a:srgbClr val="CF3338"/>
                          </a:solidFill>
                          <a:effectLst/>
                          <a:latin typeface="Consolas" panose="020B0609020204030204" pitchFamily="49" charset="0"/>
                        </a:rPr>
                        <a:t>IS NULL</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Pragmatica" panose="020B0403040502020204" pitchFamily="34" charset="0"/>
                        </a:rPr>
                        <a:t>Is a null value</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0" i="0" u="none" strike="noStrike" dirty="0">
                          <a:solidFill>
                            <a:srgbClr val="CF3338"/>
                          </a:solidFill>
                          <a:effectLst/>
                          <a:latin typeface="Consolas" panose="020B0609020204030204" pitchFamily="49" charset="0"/>
                        </a:rPr>
                        <a:t>IN</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Specifies a range of conditions</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0" i="0" u="none" strike="noStrike" dirty="0">
                          <a:solidFill>
                            <a:srgbClr val="CF3338"/>
                          </a:solidFill>
                          <a:effectLst/>
                          <a:latin typeface="Consolas" panose="020B0609020204030204" pitchFamily="49" charset="0"/>
                        </a:rPr>
                        <a:t>OR</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Avoids evaluating second condition if first is met</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0" i="0" u="none" strike="noStrike" dirty="0">
                          <a:solidFill>
                            <a:srgbClr val="CF3338"/>
                          </a:solidFill>
                          <a:effectLst/>
                          <a:latin typeface="Consolas" panose="020B0609020204030204" pitchFamily="49" charset="0"/>
                        </a:rPr>
                        <a:t>AND</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Can be used with other operators</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r h="550976">
                <a:tc>
                  <a:txBody>
                    <a:bodyPr/>
                    <a:lstStyle/>
                    <a:p>
                      <a:pPr algn="l" fontAlgn="b"/>
                      <a:r>
                        <a:rPr lang="en-US" sz="2800" b="0" i="0" u="none" strike="noStrike" dirty="0">
                          <a:solidFill>
                            <a:srgbClr val="CF3338"/>
                          </a:solidFill>
                          <a:effectLst/>
                          <a:latin typeface="Consolas" panose="020B0609020204030204" pitchFamily="49" charset="0"/>
                        </a:rPr>
                        <a:t>NOT</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Excludes results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1353601096"/>
                  </a:ext>
                </a:extLst>
              </a:tr>
            </a:tbl>
          </a:graphicData>
        </a:graphic>
      </p:graphicFrame>
    </p:spTree>
    <p:extLst>
      <p:ext uri="{BB962C8B-B14F-4D97-AF65-F5344CB8AC3E}">
        <p14:creationId xmlns:p14="http://schemas.microsoft.com/office/powerpoint/2010/main" val="34113696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Consolas" panose="020B0609020204030204" pitchFamily="49" charset="0"/>
              </a:rPr>
              <a:t>WHERE LIKE</a:t>
            </a:r>
            <a:r>
              <a:rPr lang="en-US" sz="5400" dirty="0">
                <a:latin typeface="Aliens &amp; cows" panose="00000500000000000000" pitchFamily="2" charset="0"/>
              </a:rPr>
              <a:t>: Wildcard operators</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2097064271"/>
              </p:ext>
            </p:extLst>
          </p:nvPr>
        </p:nvGraphicFramePr>
        <p:xfrm>
          <a:off x="337532" y="1353416"/>
          <a:ext cx="10553755" cy="2006031"/>
        </p:xfrm>
        <a:graphic>
          <a:graphicData uri="http://schemas.openxmlformats.org/drawingml/2006/table">
            <a:tbl>
              <a:tblPr/>
              <a:tblGrid>
                <a:gridCol w="3069547">
                  <a:extLst>
                    <a:ext uri="{9D8B030D-6E8A-4147-A177-3AD203B41FA5}">
                      <a16:colId xmlns:a16="http://schemas.microsoft.com/office/drawing/2014/main" val="2629133829"/>
                    </a:ext>
                  </a:extLst>
                </a:gridCol>
                <a:gridCol w="7484208">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Operator</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Description</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0" i="0" u="none" strike="noStrike" dirty="0">
                          <a:solidFill>
                            <a:srgbClr val="CF3338"/>
                          </a:solidFill>
                          <a:effectLst/>
                          <a:latin typeface="Consolas" panose="020B0609020204030204" pitchFamily="49" charset="0"/>
                        </a:rPr>
                        <a:t>‘a%’, ‘</a:t>
                      </a:r>
                      <a:r>
                        <a:rPr lang="en-US" sz="2800" b="0" i="0" u="none" strike="noStrike" dirty="0" err="1">
                          <a:solidFill>
                            <a:srgbClr val="CF3338"/>
                          </a:solidFill>
                          <a:effectLst/>
                          <a:latin typeface="Consolas" panose="020B0609020204030204" pitchFamily="49" charset="0"/>
                        </a:rPr>
                        <a:t>abc</a:t>
                      </a:r>
                      <a:r>
                        <a:rPr lang="en-US" sz="2800" b="0" i="0" u="none" strike="noStrike" dirty="0">
                          <a:solidFill>
                            <a:srgbClr val="CF3338"/>
                          </a:solidFill>
                          <a:effectLst/>
                          <a:latin typeface="Consolas" panose="020B0609020204030204" pitchFamily="49" charset="0"/>
                        </a:rPr>
                        <a:t>%’</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Returns records that start with </a:t>
                      </a:r>
                      <a:r>
                        <a:rPr lang="en-US" sz="2800" b="0" i="0" u="none" strike="noStrike" dirty="0">
                          <a:solidFill>
                            <a:srgbClr val="CF3338"/>
                          </a:solidFill>
                          <a:effectLst/>
                          <a:latin typeface="Consolas" panose="020B0609020204030204" pitchFamily="49" charset="0"/>
                        </a:rPr>
                        <a:t>a</a:t>
                      </a:r>
                      <a:r>
                        <a:rPr lang="en-US" sz="2800" b="0" i="0" u="none" strike="noStrike" dirty="0">
                          <a:solidFill>
                            <a:srgbClr val="CF3338"/>
                          </a:solidFill>
                          <a:effectLst/>
                          <a:latin typeface="Pragmatica" panose="020B0403040502020204" pitchFamily="34" charset="0"/>
                        </a:rPr>
                        <a:t>, </a:t>
                      </a:r>
                      <a:r>
                        <a:rPr lang="en-US" sz="2800" b="0" i="0" u="none" strike="noStrike" dirty="0" err="1">
                          <a:solidFill>
                            <a:srgbClr val="CF3338"/>
                          </a:solidFill>
                          <a:effectLst/>
                          <a:latin typeface="Consolas" panose="020B0609020204030204" pitchFamily="49" charset="0"/>
                        </a:rPr>
                        <a:t>abc</a:t>
                      </a:r>
                      <a:endParaRPr lang="en-US" sz="2800" b="0" i="0" u="none" strike="noStrike" dirty="0">
                        <a:solidFill>
                          <a:srgbClr val="CF3338"/>
                        </a:solidFill>
                        <a:effectLst/>
                        <a:latin typeface="Consolas" panose="020B0609020204030204" pitchFamily="49" charset="0"/>
                      </a:endParaRP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0" i="0" u="none" strike="noStrike" dirty="0">
                          <a:solidFill>
                            <a:srgbClr val="CF3338"/>
                          </a:solidFill>
                          <a:effectLst/>
                          <a:latin typeface="Consolas" panose="020B0609020204030204" pitchFamily="49" charset="0"/>
                        </a:rPr>
                        <a:t>‘_ _ a’,’_ _ c’</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Pragmatica" panose="020B0403040502020204" pitchFamily="34" charset="0"/>
                        </a:rPr>
                        <a:t>Returns records with </a:t>
                      </a:r>
                      <a:r>
                        <a:rPr lang="en-US" sz="2800" b="0" i="0" u="none" strike="noStrike" dirty="0">
                          <a:solidFill>
                            <a:srgbClr val="CF3338"/>
                          </a:solidFill>
                          <a:effectLst/>
                          <a:latin typeface="Consolas" panose="020B0609020204030204" pitchFamily="49" charset="0"/>
                        </a:rPr>
                        <a:t>a</a:t>
                      </a:r>
                      <a:r>
                        <a:rPr lang="en-US" sz="2800" b="0" i="0" u="none" strike="noStrike" dirty="0">
                          <a:solidFill>
                            <a:srgbClr val="CF3338"/>
                          </a:solidFill>
                          <a:effectLst/>
                          <a:latin typeface="Pragmatica" panose="020B0403040502020204" pitchFamily="34" charset="0"/>
                        </a:rPr>
                        <a:t> in 2nd position, </a:t>
                      </a:r>
                      <a:r>
                        <a:rPr lang="en-US" sz="2800" b="0" i="0" u="none" strike="noStrike" dirty="0" err="1">
                          <a:solidFill>
                            <a:srgbClr val="CF3338"/>
                          </a:solidFill>
                          <a:effectLst/>
                          <a:latin typeface="Consolas" panose="020B0609020204030204" pitchFamily="49" charset="0"/>
                        </a:rPr>
                        <a:t>abc</a:t>
                      </a:r>
                      <a:r>
                        <a:rPr lang="en-US" sz="2800" b="0" i="0" u="none" strike="noStrike" dirty="0">
                          <a:solidFill>
                            <a:srgbClr val="CF3338"/>
                          </a:solidFill>
                          <a:effectLst/>
                          <a:latin typeface="Pragmatica" panose="020B0403040502020204" pitchFamily="34" charset="0"/>
                        </a:rPr>
                        <a:t> in 3rd position</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bl>
          </a:graphicData>
        </a:graphic>
      </p:graphicFrame>
    </p:spTree>
    <p:extLst>
      <p:ext uri="{BB962C8B-B14F-4D97-AF65-F5344CB8AC3E}">
        <p14:creationId xmlns:p14="http://schemas.microsoft.com/office/powerpoint/2010/main" val="21884363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852863" y="113388"/>
            <a:ext cx="7941740" cy="923330"/>
          </a:xfrm>
          <a:prstGeom prst="rect">
            <a:avLst/>
          </a:prstGeom>
          <a:noFill/>
        </p:spPr>
        <p:txBody>
          <a:bodyPr wrap="square" rtlCol="0">
            <a:spAutoFit/>
          </a:bodyPr>
          <a:lstStyle/>
          <a:p>
            <a:pPr algn="ctr"/>
            <a:r>
              <a:rPr lang="en-US" sz="5400" dirty="0">
                <a:latin typeface="Aliens &amp; cows" panose="00000500000000000000" pitchFamily="2" charset="0"/>
              </a:rPr>
              <a:t>A note on </a:t>
            </a:r>
            <a:r>
              <a:rPr lang="en-US" sz="5400" dirty="0">
                <a:latin typeface="Consolas" panose="020B0609020204030204" pitchFamily="49" charset="0"/>
              </a:rPr>
              <a:t>NULL</a:t>
            </a:r>
            <a:r>
              <a:rPr lang="en-US" sz="5400" dirty="0">
                <a:latin typeface="Aliens &amp; cows" panose="00000500000000000000" pitchFamily="2" charset="0"/>
              </a:rPr>
              <a:t>s</a:t>
            </a:r>
          </a:p>
        </p:txBody>
      </p:sp>
      <p:sp>
        <p:nvSpPr>
          <p:cNvPr id="3" name="TextBox 2"/>
          <p:cNvSpPr txBox="1"/>
          <p:nvPr/>
        </p:nvSpPr>
        <p:spPr>
          <a:xfrm>
            <a:off x="5587988" y="1480689"/>
            <a:ext cx="5164238" cy="1938992"/>
          </a:xfrm>
          <a:prstGeom prst="rect">
            <a:avLst/>
          </a:prstGeom>
          <a:noFill/>
        </p:spPr>
        <p:txBody>
          <a:bodyPr wrap="square" rtlCol="0">
            <a:spAutoFit/>
          </a:bodyPr>
          <a:lstStyle/>
          <a:p>
            <a:pPr>
              <a:buClr>
                <a:srgbClr val="CF3338"/>
              </a:buClr>
            </a:pPr>
            <a:r>
              <a:rPr lang="en-US" sz="3600" b="1" dirty="0">
                <a:solidFill>
                  <a:srgbClr val="707070"/>
                </a:solidFill>
                <a:latin typeface="Normafixed Tryout" panose="00000409000000000000" pitchFamily="49" charset="0"/>
              </a:rPr>
              <a:t>DOES</a:t>
            </a:r>
            <a:endParaRPr lang="en-US" sz="3600" dirty="0">
              <a:solidFill>
                <a:srgbClr val="707070"/>
              </a:solidFill>
              <a:latin typeface="Normafixed Tryout" panose="00000409000000000000" pitchFamily="49" charset="0"/>
            </a:endParaRPr>
          </a:p>
          <a:p>
            <a:pPr marL="457200" indent="-457200">
              <a:buClr>
                <a:srgbClr val="CF3338"/>
              </a:buClr>
              <a:buFont typeface="Arial" panose="020B0604020202020204" pitchFamily="34" charset="0"/>
              <a:buChar char="•"/>
            </a:pPr>
            <a:endParaRPr lang="en-US" sz="2800" dirty="0">
              <a:solidFill>
                <a:srgbClr val="707070"/>
              </a:solidFill>
              <a:latin typeface="Pragmatica" panose="020B0403040502020204" pitchFamily="34" charset="0"/>
            </a:endParaRP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Indicate a missing value</a:t>
            </a:r>
          </a:p>
          <a:p>
            <a:pPr>
              <a:buClr>
                <a:srgbClr val="CF3338"/>
              </a:buClr>
            </a:pPr>
            <a:endParaRPr lang="en-US" sz="2800" dirty="0">
              <a:solidFill>
                <a:srgbClr val="707070"/>
              </a:solidFill>
              <a:latin typeface="Pragmatica" panose="020B0403040502020204" pitchFamily="34" charset="0"/>
            </a:endParaRPr>
          </a:p>
        </p:txBody>
      </p:sp>
      <p:sp>
        <p:nvSpPr>
          <p:cNvPr id="5" name="TextBox 4"/>
          <p:cNvSpPr txBox="1"/>
          <p:nvPr/>
        </p:nvSpPr>
        <p:spPr>
          <a:xfrm>
            <a:off x="5587988" y="3863652"/>
            <a:ext cx="6539697" cy="1938992"/>
          </a:xfrm>
          <a:prstGeom prst="rect">
            <a:avLst/>
          </a:prstGeom>
          <a:noFill/>
        </p:spPr>
        <p:txBody>
          <a:bodyPr wrap="square" rtlCol="0">
            <a:spAutoFit/>
          </a:bodyPr>
          <a:lstStyle/>
          <a:p>
            <a:pPr>
              <a:buClr>
                <a:srgbClr val="CF3338"/>
              </a:buClr>
            </a:pPr>
            <a:r>
              <a:rPr lang="en-US" sz="3600" b="1" dirty="0">
                <a:solidFill>
                  <a:srgbClr val="707070"/>
                </a:solidFill>
                <a:latin typeface="Normafixed Tryout" panose="00000409000000000000" pitchFamily="49" charset="0"/>
              </a:rPr>
              <a:t>DOES NOT</a:t>
            </a:r>
            <a:endParaRPr lang="en-US" sz="3600" dirty="0">
              <a:solidFill>
                <a:srgbClr val="707070"/>
              </a:solidFill>
              <a:latin typeface="Normafixed Tryout" panose="00000409000000000000" pitchFamily="49" charset="0"/>
            </a:endParaRPr>
          </a:p>
          <a:p>
            <a:pPr marL="457200" indent="-457200">
              <a:buClr>
                <a:srgbClr val="CF3338"/>
              </a:buClr>
              <a:buFont typeface="Arial" panose="020B0604020202020204" pitchFamily="34" charset="0"/>
              <a:buChar char="•"/>
            </a:pPr>
            <a:endParaRPr lang="en-US" sz="2800" dirty="0">
              <a:solidFill>
                <a:srgbClr val="707070"/>
              </a:solidFill>
              <a:latin typeface="Pragmatica" panose="020B0403040502020204" pitchFamily="34" charset="0"/>
            </a:endParaRP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Indicate a value of 0</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Indicate </a:t>
            </a:r>
            <a:r>
              <a:rPr lang="en-US" sz="2800" i="1" dirty="0">
                <a:solidFill>
                  <a:srgbClr val="707070"/>
                </a:solidFill>
                <a:latin typeface="Pragmatica" panose="020B0403040502020204" pitchFamily="34" charset="0"/>
              </a:rPr>
              <a:t>why </a:t>
            </a:r>
            <a:r>
              <a:rPr lang="en-US" sz="2800" dirty="0">
                <a:solidFill>
                  <a:srgbClr val="707070"/>
                </a:solidFill>
                <a:latin typeface="Pragmatica" panose="020B0403040502020204" pitchFamily="34" charset="0"/>
              </a:rPr>
              <a:t>it’s missing</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1026" name="Picture 2" descr="missing signage">
            <a:extLst>
              <a:ext uri="{FF2B5EF4-FFF2-40B4-BE49-F238E27FC236}">
                <a16:creationId xmlns:a16="http://schemas.microsoft.com/office/drawing/2014/main" id="{1F9A1CAC-094E-4870-B6E5-17A07E458C7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9319"/>
            <a:ext cx="38528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096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1. PivotTables: The WD-40 of Excel</a:t>
            </a:r>
          </a:p>
        </p:txBody>
      </p:sp>
    </p:spTree>
    <p:extLst>
      <p:ext uri="{BB962C8B-B14F-4D97-AF65-F5344CB8AC3E}">
        <p14:creationId xmlns:p14="http://schemas.microsoft.com/office/powerpoint/2010/main" val="4994762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sort-filter-</a:t>
            </a:r>
            <a:r>
              <a:rPr lang="en-US" sz="4400" dirty="0" err="1">
                <a:solidFill>
                  <a:srgbClr val="707070"/>
                </a:solidFill>
                <a:latin typeface="Consolas" panose="020B0609020204030204" pitchFamily="49" charset="0"/>
              </a:rPr>
              <a:t>demo.sql</a:t>
            </a:r>
            <a:endParaRPr lang="en-US" sz="4400" dirty="0">
              <a:solidFill>
                <a:srgbClr val="707070"/>
              </a:solidFill>
              <a:latin typeface="Consolas" panose="020B0609020204030204" pitchFamily="49" charset="0"/>
            </a:endParaRP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42896608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7150675"/>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r>
              <a:rPr lang="en-US" sz="3000" b="1" dirty="0">
                <a:solidFill>
                  <a:srgbClr val="CF3338"/>
                </a:solidFill>
                <a:latin typeface="Pragmatica" panose="020B0403040502020204" pitchFamily="34" charset="0"/>
              </a:rPr>
              <a:t>(continues on next slide)</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Managers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Select all records, sorted newest to oldest, then by </a:t>
            </a:r>
            <a:r>
              <a:rPr lang="en-US" sz="2400" dirty="0" err="1">
                <a:solidFill>
                  <a:srgbClr val="C00000"/>
                </a:solidFill>
                <a:latin typeface="Consolas" panose="020B0609020204030204" pitchFamily="49" charset="0"/>
              </a:rPr>
              <a:t>playerID</a:t>
            </a:r>
            <a:r>
              <a:rPr lang="en-US" sz="2400" dirty="0">
                <a:solidFill>
                  <a:srgbClr val="C00000"/>
                </a:solidFill>
                <a:latin typeface="Pragmatica" panose="020B0403040502020204"/>
              </a:rPr>
              <a:t> alphabetically.</a:t>
            </a:r>
            <a:endParaRPr lang="en-US" sz="2400" dirty="0">
              <a:solidFill>
                <a:srgbClr val="C00000"/>
              </a:solidFill>
              <a:latin typeface="Pragmatica" panose="020B0403040502020204"/>
              <a:ea typeface="Consolas"/>
              <a:cs typeface="Consolas"/>
              <a:sym typeface="Consolas"/>
            </a:endParaRP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Select all records between the 1991 and 2000 seasons, sorted high to low by number of games, </a:t>
            </a:r>
            <a:r>
              <a:rPr lang="en-US" sz="2400" dirty="0">
                <a:solidFill>
                  <a:srgbClr val="C00000"/>
                </a:solidFill>
                <a:latin typeface="Consolas" panose="020B0609020204030204" pitchFamily="49" charset="0"/>
              </a:rPr>
              <a:t>G</a:t>
            </a:r>
            <a:r>
              <a:rPr lang="en-US" sz="2400" dirty="0">
                <a:solidFill>
                  <a:srgbClr val="C00000"/>
                </a:solidFill>
                <a:latin typeface="Pragmatica" panose="020B0403040502020204"/>
              </a:rPr>
              <a:t>.</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Create a field, </a:t>
            </a:r>
            <a:r>
              <a:rPr lang="en-US" sz="2400" dirty="0" err="1">
                <a:solidFill>
                  <a:srgbClr val="C00000"/>
                </a:solidFill>
                <a:latin typeface="Consolas" panose="020B0609020204030204" pitchFamily="49" charset="0"/>
              </a:rPr>
              <a:t>win_diff</a:t>
            </a:r>
            <a:r>
              <a:rPr lang="en-US" sz="2400" dirty="0">
                <a:solidFill>
                  <a:srgbClr val="C00000"/>
                </a:solidFill>
                <a:latin typeface="Pragmatica" panose="020B0403040502020204"/>
              </a:rPr>
              <a:t>, calculated as </a:t>
            </a:r>
            <a:r>
              <a:rPr lang="en-US" sz="2400" dirty="0">
                <a:solidFill>
                  <a:srgbClr val="C00000"/>
                </a:solidFill>
                <a:latin typeface="Consolas" panose="020B0609020204030204" pitchFamily="49" charset="0"/>
              </a:rPr>
              <a:t>W</a:t>
            </a:r>
            <a:r>
              <a:rPr lang="en-US" sz="2400" dirty="0">
                <a:solidFill>
                  <a:srgbClr val="C00000"/>
                </a:solidFill>
                <a:latin typeface="Pragmatica" panose="020B0403040502020204"/>
              </a:rPr>
              <a:t> – </a:t>
            </a:r>
            <a:r>
              <a:rPr lang="en-US" sz="2400" dirty="0">
                <a:solidFill>
                  <a:srgbClr val="C00000"/>
                </a:solidFill>
                <a:latin typeface="Consolas" panose="020B0609020204030204" pitchFamily="49" charset="0"/>
              </a:rPr>
              <a:t>L</a:t>
            </a:r>
            <a:r>
              <a:rPr lang="en-US" sz="2400" dirty="0">
                <a:solidFill>
                  <a:srgbClr val="C00000"/>
                </a:solidFill>
                <a:latin typeface="Pragmatica" panose="020B0403040502020204"/>
              </a:rPr>
              <a:t>. Return the records with the 25 highest values of </a:t>
            </a:r>
            <a:r>
              <a:rPr lang="en-US" sz="2400" dirty="0" err="1">
                <a:solidFill>
                  <a:srgbClr val="C00000"/>
                </a:solidFill>
                <a:latin typeface="Pragmatica" panose="020B0403040502020204"/>
              </a:rPr>
              <a:t>win_diff</a:t>
            </a:r>
            <a:r>
              <a:rPr lang="en-US" sz="2400" dirty="0">
                <a:solidFill>
                  <a:srgbClr val="C00000"/>
                </a:solidFill>
                <a:latin typeface="Pragmatica" panose="020B0403040502020204"/>
              </a:rPr>
              <a:t>.</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ea typeface="Consolas"/>
                <a:cs typeface="Consolas"/>
                <a:sym typeface="Consolas"/>
              </a:rPr>
              <a:t>How many missing values are in the rank field?</a:t>
            </a: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14520680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7150675"/>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r>
              <a:rPr lang="en-US" sz="3000" b="1" dirty="0">
                <a:solidFill>
                  <a:srgbClr val="CF3338"/>
                </a:solidFill>
                <a:latin typeface="Pragmatica" panose="020B0403040502020204" pitchFamily="34" charset="0"/>
              </a:rPr>
              <a:t>(continued from previous slide)</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Managers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Select all records, sorted newest to oldest, then by </a:t>
            </a:r>
            <a:r>
              <a:rPr lang="en-US" sz="2400" dirty="0" err="1">
                <a:solidFill>
                  <a:srgbClr val="C00000"/>
                </a:solidFill>
                <a:latin typeface="Consolas" panose="020B0609020204030204" pitchFamily="49" charset="0"/>
              </a:rPr>
              <a:t>playerID</a:t>
            </a:r>
            <a:r>
              <a:rPr lang="en-US" sz="2400" dirty="0">
                <a:solidFill>
                  <a:srgbClr val="C00000"/>
                </a:solidFill>
                <a:latin typeface="Pragmatica" panose="020B0403040502020204"/>
              </a:rPr>
              <a:t> alphabetically.</a:t>
            </a:r>
            <a:endParaRPr lang="en-US" sz="2400" dirty="0">
              <a:solidFill>
                <a:srgbClr val="C00000"/>
              </a:solidFill>
              <a:latin typeface="Pragmatica" panose="020B0403040502020204"/>
              <a:ea typeface="Consolas"/>
              <a:cs typeface="Consolas"/>
              <a:sym typeface="Consolas"/>
            </a:endParaRP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Select all records between the 1991 and 2000 seasons, sorted high to low by number of games, </a:t>
            </a:r>
            <a:r>
              <a:rPr lang="en-US" sz="2400" dirty="0">
                <a:solidFill>
                  <a:srgbClr val="C00000"/>
                </a:solidFill>
                <a:latin typeface="Consolas" panose="020B0609020204030204" pitchFamily="49" charset="0"/>
              </a:rPr>
              <a:t>G</a:t>
            </a:r>
            <a:r>
              <a:rPr lang="en-US" sz="2400" dirty="0">
                <a:solidFill>
                  <a:srgbClr val="C00000"/>
                </a:solidFill>
                <a:latin typeface="Pragmatica" panose="020B0403040502020204"/>
              </a:rPr>
              <a:t>.</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Create a field, </a:t>
            </a:r>
            <a:r>
              <a:rPr lang="en-US" sz="2400" dirty="0" err="1">
                <a:solidFill>
                  <a:srgbClr val="C00000"/>
                </a:solidFill>
                <a:latin typeface="Consolas" panose="020B0609020204030204" pitchFamily="49" charset="0"/>
              </a:rPr>
              <a:t>win_diff</a:t>
            </a:r>
            <a:r>
              <a:rPr lang="en-US" sz="2400" dirty="0">
                <a:solidFill>
                  <a:srgbClr val="C00000"/>
                </a:solidFill>
                <a:latin typeface="Pragmatica" panose="020B0403040502020204"/>
              </a:rPr>
              <a:t>, calculated as </a:t>
            </a:r>
            <a:r>
              <a:rPr lang="en-US" sz="2400" dirty="0">
                <a:solidFill>
                  <a:srgbClr val="C00000"/>
                </a:solidFill>
                <a:latin typeface="Consolas" panose="020B0609020204030204" pitchFamily="49" charset="0"/>
              </a:rPr>
              <a:t>W</a:t>
            </a:r>
            <a:r>
              <a:rPr lang="en-US" sz="2400" dirty="0">
                <a:solidFill>
                  <a:srgbClr val="C00000"/>
                </a:solidFill>
                <a:latin typeface="Pragmatica" panose="020B0403040502020204"/>
              </a:rPr>
              <a:t> – </a:t>
            </a:r>
            <a:r>
              <a:rPr lang="en-US" sz="2400" dirty="0">
                <a:solidFill>
                  <a:srgbClr val="C00000"/>
                </a:solidFill>
                <a:latin typeface="Consolas" panose="020B0609020204030204" pitchFamily="49" charset="0"/>
              </a:rPr>
              <a:t>L</a:t>
            </a:r>
            <a:r>
              <a:rPr lang="en-US" sz="2400" dirty="0">
                <a:solidFill>
                  <a:srgbClr val="C00000"/>
                </a:solidFill>
                <a:latin typeface="Pragmatica" panose="020B0403040502020204"/>
              </a:rPr>
              <a:t>. Return the records with the 25 highest values of </a:t>
            </a:r>
            <a:r>
              <a:rPr lang="en-US" sz="2400" dirty="0" err="1">
                <a:solidFill>
                  <a:srgbClr val="C00000"/>
                </a:solidFill>
                <a:latin typeface="Pragmatica" panose="020B0403040502020204"/>
              </a:rPr>
              <a:t>win_diff</a:t>
            </a:r>
            <a:r>
              <a:rPr lang="en-US" sz="2400" dirty="0">
                <a:solidFill>
                  <a:srgbClr val="C00000"/>
                </a:solidFill>
                <a:latin typeface="Pragmatica" panose="020B0403040502020204"/>
              </a:rPr>
              <a:t>.</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ea typeface="Consolas"/>
                <a:cs typeface="Consolas"/>
                <a:sym typeface="Consolas"/>
              </a:rPr>
              <a:t>How many missing values are in the rank field?</a:t>
            </a: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20927536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From </a:t>
            </a:r>
            <a:r>
              <a:rPr lang="en-US" sz="6600" b="1" dirty="0">
                <a:solidFill>
                  <a:schemeClr val="bg1"/>
                </a:solidFill>
                <a:latin typeface="Consolas" panose="020B0609020204030204" pitchFamily="49" charset="0"/>
              </a:rPr>
              <a:t>SUM()</a:t>
            </a:r>
            <a:r>
              <a:rPr lang="en-US" sz="6600" b="1" dirty="0">
                <a:solidFill>
                  <a:schemeClr val="bg1"/>
                </a:solidFill>
                <a:latin typeface="Normafixed Tryout" panose="00000409000000000000" pitchFamily="49" charset="0"/>
              </a:rPr>
              <a:t> and </a:t>
            </a:r>
            <a:r>
              <a:rPr lang="en-US" sz="6600" b="1" dirty="0">
                <a:solidFill>
                  <a:schemeClr val="bg1"/>
                </a:solidFill>
                <a:latin typeface="Consolas" panose="020B0609020204030204" pitchFamily="49" charset="0"/>
              </a:rPr>
              <a:t>SUMIF() to Aggregation</a:t>
            </a:r>
          </a:p>
        </p:txBody>
      </p:sp>
    </p:spTree>
    <p:extLst>
      <p:ext uri="{BB962C8B-B14F-4D97-AF65-F5344CB8AC3E}">
        <p14:creationId xmlns:p14="http://schemas.microsoft.com/office/powerpoint/2010/main" val="14367117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aggregation-demo.xlsx</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19328317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Basic arithmetic functions</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1732808496"/>
              </p:ext>
            </p:extLst>
          </p:nvPr>
        </p:nvGraphicFramePr>
        <p:xfrm>
          <a:off x="337532" y="1353416"/>
          <a:ext cx="10553755" cy="3348875"/>
        </p:xfrm>
        <a:graphic>
          <a:graphicData uri="http://schemas.openxmlformats.org/drawingml/2006/table">
            <a:tbl>
              <a:tblPr/>
              <a:tblGrid>
                <a:gridCol w="2529849">
                  <a:extLst>
                    <a:ext uri="{9D8B030D-6E8A-4147-A177-3AD203B41FA5}">
                      <a16:colId xmlns:a16="http://schemas.microsoft.com/office/drawing/2014/main" val="2629133829"/>
                    </a:ext>
                  </a:extLst>
                </a:gridCol>
                <a:gridCol w="8023906">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Operator</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Description</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0" i="0" u="none" strike="noStrike" dirty="0">
                          <a:solidFill>
                            <a:srgbClr val="CF3338"/>
                          </a:solidFill>
                          <a:effectLst/>
                          <a:latin typeface="Consolas" panose="020B0609020204030204" pitchFamily="49" charset="0"/>
                        </a:rPr>
                        <a:t>SUM()</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Total of records</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0" i="0" u="none" strike="noStrike" dirty="0">
                          <a:solidFill>
                            <a:srgbClr val="CF3338"/>
                          </a:solidFill>
                          <a:effectLst/>
                          <a:latin typeface="Consolas" panose="020B0609020204030204" pitchFamily="49" charset="0"/>
                        </a:rPr>
                        <a:t>AVG()</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Pragmatica" panose="020B0403040502020204" pitchFamily="34" charset="0"/>
                        </a:rPr>
                        <a:t>Average of records</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0" i="0" u="none" strike="noStrike" dirty="0">
                          <a:solidFill>
                            <a:srgbClr val="CF3338"/>
                          </a:solidFill>
                          <a:effectLst/>
                          <a:latin typeface="Consolas" panose="020B0609020204030204" pitchFamily="49" charset="0"/>
                        </a:rPr>
                        <a:t>MIN()</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Minimum value of records</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0" i="0" u="none" strike="noStrike" dirty="0">
                          <a:solidFill>
                            <a:srgbClr val="CF3338"/>
                          </a:solidFill>
                          <a:effectLst/>
                          <a:latin typeface="Consolas" panose="020B0609020204030204" pitchFamily="49" charset="0"/>
                        </a:rPr>
                        <a:t>MAX()</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Maximum value of records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0" i="0" u="none" strike="noStrike" dirty="0">
                          <a:solidFill>
                            <a:srgbClr val="CF3338"/>
                          </a:solidFill>
                          <a:effectLst/>
                          <a:latin typeface="Consolas" panose="020B0609020204030204" pitchFamily="49" charset="0"/>
                        </a:rPr>
                        <a:t>COUNT()</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Count of </a:t>
                      </a:r>
                      <a:r>
                        <a:rPr lang="en-US" sz="2800" b="0" i="1" u="none" strike="noStrike" dirty="0">
                          <a:solidFill>
                            <a:srgbClr val="CF3338"/>
                          </a:solidFill>
                          <a:effectLst/>
                          <a:latin typeface="Pragmatica" panose="020B0403040502020204" pitchFamily="34" charset="0"/>
                        </a:rPr>
                        <a:t>non-null</a:t>
                      </a:r>
                      <a:r>
                        <a:rPr lang="en-US" sz="2800" b="0" i="0" u="none" strike="noStrike" dirty="0">
                          <a:solidFill>
                            <a:srgbClr val="CF3338"/>
                          </a:solidFill>
                          <a:effectLst/>
                          <a:latin typeface="Pragmatica" panose="020B0403040502020204" pitchFamily="34" charset="0"/>
                        </a:rPr>
                        <a:t> records</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bl>
          </a:graphicData>
        </a:graphic>
      </p:graphicFrame>
    </p:spTree>
    <p:extLst>
      <p:ext uri="{BB962C8B-B14F-4D97-AF65-F5344CB8AC3E}">
        <p14:creationId xmlns:p14="http://schemas.microsoft.com/office/powerpoint/2010/main" val="27440506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Basic string functions</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1220751968"/>
              </p:ext>
            </p:extLst>
          </p:nvPr>
        </p:nvGraphicFramePr>
        <p:xfrm>
          <a:off x="337532" y="1353416"/>
          <a:ext cx="10553755" cy="3348875"/>
        </p:xfrm>
        <a:graphic>
          <a:graphicData uri="http://schemas.openxmlformats.org/drawingml/2006/table">
            <a:tbl>
              <a:tblPr/>
              <a:tblGrid>
                <a:gridCol w="2529849">
                  <a:extLst>
                    <a:ext uri="{9D8B030D-6E8A-4147-A177-3AD203B41FA5}">
                      <a16:colId xmlns:a16="http://schemas.microsoft.com/office/drawing/2014/main" val="2629133829"/>
                    </a:ext>
                  </a:extLst>
                </a:gridCol>
                <a:gridCol w="8023906">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Operator</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Description</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0" i="0" u="none" strike="noStrike" dirty="0">
                          <a:solidFill>
                            <a:srgbClr val="CF3338"/>
                          </a:solidFill>
                          <a:effectLst/>
                          <a:latin typeface="Consolas" panose="020B0609020204030204" pitchFamily="49" charset="0"/>
                        </a:rPr>
                        <a:t>CONCAT()</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Concatenates fields together</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0" i="0" u="none" strike="noStrike" dirty="0">
                          <a:solidFill>
                            <a:srgbClr val="CF3338"/>
                          </a:solidFill>
                          <a:effectLst/>
                          <a:latin typeface="Consolas" panose="020B0609020204030204" pitchFamily="49" charset="0"/>
                        </a:rPr>
                        <a:t>LEFT()</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Pragmatica" panose="020B0403040502020204" pitchFamily="34" charset="0"/>
                        </a:rPr>
                        <a:t>Returns left </a:t>
                      </a:r>
                      <a:r>
                        <a:rPr lang="en-US" sz="2800" b="0" i="1" u="none" strike="noStrike" dirty="0">
                          <a:solidFill>
                            <a:srgbClr val="CF3338"/>
                          </a:solidFill>
                          <a:effectLst/>
                          <a:latin typeface="Pragmatica" panose="020B0403040502020204" pitchFamily="34" charset="0"/>
                        </a:rPr>
                        <a:t>X</a:t>
                      </a:r>
                      <a:r>
                        <a:rPr lang="en-US" sz="2800" b="0" i="0" u="none" strike="noStrike" dirty="0">
                          <a:solidFill>
                            <a:srgbClr val="CF3338"/>
                          </a:solidFill>
                          <a:effectLst/>
                          <a:latin typeface="Pragmatica" panose="020B0403040502020204" pitchFamily="34" charset="0"/>
                        </a:rPr>
                        <a:t> values from a string</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0" i="0" u="none" strike="noStrike" dirty="0">
                          <a:solidFill>
                            <a:srgbClr val="CF3338"/>
                          </a:solidFill>
                          <a:effectLst/>
                          <a:latin typeface="Consolas" panose="020B0609020204030204" pitchFamily="49" charset="0"/>
                        </a:rPr>
                        <a:t>RIGHT()</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Returns right </a:t>
                      </a:r>
                      <a:r>
                        <a:rPr lang="en-US" sz="2800" b="0" i="1" u="none" strike="noStrike" dirty="0">
                          <a:solidFill>
                            <a:srgbClr val="CF3338"/>
                          </a:solidFill>
                          <a:effectLst/>
                          <a:latin typeface="Pragmatica" panose="020B0403040502020204" pitchFamily="34" charset="0"/>
                        </a:rPr>
                        <a:t>X </a:t>
                      </a:r>
                      <a:r>
                        <a:rPr lang="en-US" sz="2800" b="0" i="0" u="none" strike="noStrike" dirty="0">
                          <a:solidFill>
                            <a:srgbClr val="CF3338"/>
                          </a:solidFill>
                          <a:effectLst/>
                          <a:latin typeface="Pragmatica" panose="020B0403040502020204" pitchFamily="34" charset="0"/>
                        </a:rPr>
                        <a:t>values from a string</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0" i="0" u="none" strike="noStrike" dirty="0">
                          <a:solidFill>
                            <a:srgbClr val="CF3338"/>
                          </a:solidFill>
                          <a:effectLst/>
                          <a:latin typeface="Consolas" panose="020B0609020204030204" pitchFamily="49" charset="0"/>
                        </a:rPr>
                        <a:t>UPPER()</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Returns capitalized string</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0" i="0" u="none" strike="noStrike" dirty="0">
                          <a:solidFill>
                            <a:srgbClr val="CF3338"/>
                          </a:solidFill>
                          <a:effectLst/>
                          <a:latin typeface="Consolas" panose="020B0609020204030204" pitchFamily="49" charset="0"/>
                        </a:rPr>
                        <a:t>LOWER()</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Returns lowercased string</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bl>
          </a:graphicData>
        </a:graphic>
      </p:graphicFrame>
    </p:spTree>
    <p:extLst>
      <p:ext uri="{BB962C8B-B14F-4D97-AF65-F5344CB8AC3E}">
        <p14:creationId xmlns:p14="http://schemas.microsoft.com/office/powerpoint/2010/main" val="24464950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Exploring fields and records</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3430038383"/>
              </p:ext>
            </p:extLst>
          </p:nvPr>
        </p:nvGraphicFramePr>
        <p:xfrm>
          <a:off x="337532" y="1353416"/>
          <a:ext cx="11346468" cy="2246923"/>
        </p:xfrm>
        <a:graphic>
          <a:graphicData uri="http://schemas.openxmlformats.org/drawingml/2006/table">
            <a:tbl>
              <a:tblPr/>
              <a:tblGrid>
                <a:gridCol w="3878868">
                  <a:extLst>
                    <a:ext uri="{9D8B030D-6E8A-4147-A177-3AD203B41FA5}">
                      <a16:colId xmlns:a16="http://schemas.microsoft.com/office/drawing/2014/main" val="2629133829"/>
                    </a:ext>
                  </a:extLst>
                </a:gridCol>
                <a:gridCol w="7467600">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Operator</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Description</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0" i="0" u="none" strike="noStrike" dirty="0">
                          <a:solidFill>
                            <a:srgbClr val="CF3338"/>
                          </a:solidFill>
                          <a:effectLst/>
                          <a:latin typeface="Consolas" panose="020B0609020204030204" pitchFamily="49" charset="0"/>
                        </a:rPr>
                        <a:t>COUNT(X)</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Counts all non-null records of </a:t>
                      </a:r>
                      <a:r>
                        <a:rPr lang="en-US" sz="2800" b="0" i="0" u="none" strike="noStrike" dirty="0">
                          <a:solidFill>
                            <a:srgbClr val="CF3338"/>
                          </a:solidFill>
                          <a:effectLst/>
                          <a:latin typeface="Consolas" panose="020B0609020204030204" pitchFamily="49" charset="0"/>
                        </a:rPr>
                        <a:t>X</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0" i="0" u="none" strike="noStrike" dirty="0">
                          <a:solidFill>
                            <a:srgbClr val="CF3338"/>
                          </a:solidFill>
                          <a:effectLst/>
                          <a:latin typeface="Consolas" panose="020B0609020204030204" pitchFamily="49" charset="0"/>
                        </a:rPr>
                        <a:t>DISTINCT X</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Pragmatica" panose="020B0403040502020204" pitchFamily="34" charset="0"/>
                        </a:rPr>
                        <a:t>Returns all distinct values of </a:t>
                      </a:r>
                      <a:r>
                        <a:rPr lang="en-US" sz="2800" b="0" i="0" u="none" strike="noStrike" dirty="0">
                          <a:solidFill>
                            <a:srgbClr val="CF3338"/>
                          </a:solidFill>
                          <a:effectLst/>
                          <a:latin typeface="Consolas" panose="020B0609020204030204" pitchFamily="49" charset="0"/>
                        </a:rPr>
                        <a:t>X</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0" i="0" u="none" strike="noStrike" dirty="0">
                          <a:solidFill>
                            <a:srgbClr val="CF3338"/>
                          </a:solidFill>
                          <a:effectLst/>
                          <a:latin typeface="Consolas" panose="020B0609020204030204" pitchFamily="49" charset="0"/>
                        </a:rPr>
                        <a:t>COUNT(DISTINCT X)</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Counts distinct values of </a:t>
                      </a:r>
                      <a:r>
                        <a:rPr lang="en-US" sz="2800" b="0" i="0" u="none" strike="noStrike" dirty="0">
                          <a:solidFill>
                            <a:srgbClr val="CF3338"/>
                          </a:solidFill>
                          <a:effectLst/>
                          <a:latin typeface="Consolas" panose="020B0609020204030204" pitchFamily="49" charset="0"/>
                        </a:rPr>
                        <a:t>X</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bl>
          </a:graphicData>
        </a:graphic>
      </p:graphicFrame>
    </p:spTree>
    <p:extLst>
      <p:ext uri="{BB962C8B-B14F-4D97-AF65-F5344CB8AC3E}">
        <p14:creationId xmlns:p14="http://schemas.microsoft.com/office/powerpoint/2010/main" val="38052966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aggregation-</a:t>
            </a:r>
            <a:r>
              <a:rPr lang="en-US" sz="4400" dirty="0" err="1">
                <a:solidFill>
                  <a:srgbClr val="707070"/>
                </a:solidFill>
                <a:latin typeface="Consolas" panose="020B0609020204030204" pitchFamily="49" charset="0"/>
              </a:rPr>
              <a:t>demo.sql</a:t>
            </a:r>
            <a:endParaRPr lang="en-US" sz="4400" dirty="0">
              <a:solidFill>
                <a:srgbClr val="707070"/>
              </a:solidFill>
              <a:latin typeface="Consolas" panose="020B0609020204030204" pitchFamily="49" charset="0"/>
            </a:endParaRP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39936432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6601807"/>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r>
              <a:rPr lang="en-US" sz="3000" b="1" dirty="0">
                <a:solidFill>
                  <a:srgbClr val="CF3338"/>
                </a:solidFill>
                <a:latin typeface="Pragmatica" panose="020B0403040502020204" pitchFamily="34" charset="0"/>
              </a:rPr>
              <a:t>(continues on next slide)</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Teams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rPr>
              <a:t>Select the maximum and minimum number of runs.</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Select the total number of home runs between 2000 and 2010: </a:t>
            </a:r>
            <a:r>
              <a:rPr lang="en-US" sz="2000" dirty="0" err="1">
                <a:solidFill>
                  <a:srgbClr val="C00000"/>
                </a:solidFill>
                <a:latin typeface="Consolas" panose="020B0609020204030204" pitchFamily="49" charset="0"/>
                <a:ea typeface="Consolas"/>
                <a:cs typeface="Consolas"/>
                <a:sym typeface="Consolas"/>
              </a:rPr>
              <a:t>total_homers</a:t>
            </a:r>
            <a:r>
              <a:rPr lang="en-US" sz="2000" dirty="0">
                <a:solidFill>
                  <a:srgbClr val="C00000"/>
                </a:solidFill>
                <a:latin typeface="Pragmatica" panose="020B0403040502020204"/>
                <a:ea typeface="Consolas"/>
                <a:cs typeface="Consolas"/>
                <a:sym typeface="Consolas"/>
              </a:rPr>
              <a:t>.</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Count the number of records where the games played is </a:t>
            </a:r>
            <a:r>
              <a:rPr lang="en-US" sz="2000" dirty="0">
                <a:solidFill>
                  <a:srgbClr val="C00000"/>
                </a:solidFill>
                <a:latin typeface="Consolas" panose="020B0609020204030204" pitchFamily="49" charset="0"/>
                <a:ea typeface="Consolas"/>
                <a:cs typeface="Consolas"/>
                <a:sym typeface="Consolas"/>
              </a:rPr>
              <a:t>NULL</a:t>
            </a:r>
            <a:r>
              <a:rPr lang="en-US" sz="2000" dirty="0">
                <a:solidFill>
                  <a:srgbClr val="C00000"/>
                </a:solidFill>
                <a:latin typeface="Pragmatica" panose="020B0403040502020204"/>
                <a:ea typeface="Consolas"/>
                <a:cs typeface="Consolas"/>
                <a:sym typeface="Consolas"/>
              </a:rPr>
              <a:t>.</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Count the number of records with a recorded attendance.</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Return a list of all years reflected in the table.</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Count the number of unique franchises since 1915.</a:t>
            </a:r>
          </a:p>
          <a:p>
            <a:endParaRPr lang="en-US" sz="36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2931468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10348056" cy="1569660"/>
          </a:xfrm>
          <a:prstGeom prst="rect">
            <a:avLst/>
          </a:prstGeom>
          <a:noFill/>
        </p:spPr>
        <p:txBody>
          <a:bodyPr wrap="square" rtlCol="0">
            <a:spAutoFit/>
          </a:bodyPr>
          <a:lstStyle/>
          <a:p>
            <a:r>
              <a:rPr lang="en-US" sz="4800" dirty="0">
                <a:latin typeface="Aliens &amp; cows" panose="00000500000000000000" pitchFamily="2" charset="0"/>
              </a:rPr>
              <a:t>Every PivotTable operation is one of these… </a:t>
            </a:r>
          </a:p>
        </p:txBody>
      </p:sp>
      <p:sp>
        <p:nvSpPr>
          <p:cNvPr id="3" name="TextBox 2"/>
          <p:cNvSpPr txBox="1"/>
          <p:nvPr/>
        </p:nvSpPr>
        <p:spPr>
          <a:xfrm>
            <a:off x="3749040" y="2127965"/>
            <a:ext cx="6193613" cy="1754968"/>
          </a:xfrm>
          <a:prstGeom prst="rect">
            <a:avLst/>
          </a:prstGeom>
          <a:noFill/>
        </p:spPr>
        <p:txBody>
          <a:bodyPr wrap="square" rtlCol="0">
            <a:spAutoFit/>
          </a:bodyPr>
          <a:lstStyle/>
          <a:p>
            <a:pPr marL="457200" marR="190500" lvl="0" indent="-381000">
              <a:lnSpc>
                <a:spcPct val="115000"/>
              </a:lnSpc>
              <a:spcBef>
                <a:spcPts val="800"/>
              </a:spcBef>
              <a:buClr>
                <a:srgbClr val="CF3338"/>
              </a:buClr>
              <a:buSzPts val="2400"/>
              <a:buChar char="•"/>
            </a:pPr>
            <a:r>
              <a:rPr lang="en-US" sz="2800" dirty="0">
                <a:solidFill>
                  <a:srgbClr val="505050"/>
                </a:solidFill>
              </a:rPr>
              <a:t>Slice and dice</a:t>
            </a:r>
          </a:p>
          <a:p>
            <a:pPr marL="457200" marR="190500" lvl="0" indent="-381000">
              <a:lnSpc>
                <a:spcPct val="115000"/>
              </a:lnSpc>
              <a:spcBef>
                <a:spcPts val="800"/>
              </a:spcBef>
              <a:buClr>
                <a:srgbClr val="CF3338"/>
              </a:buClr>
              <a:buSzPts val="2400"/>
              <a:buChar char="•"/>
            </a:pPr>
            <a:r>
              <a:rPr lang="en-US" sz="2800" dirty="0">
                <a:solidFill>
                  <a:srgbClr val="505050"/>
                </a:solidFill>
              </a:rPr>
              <a:t>Drill down/roll up</a:t>
            </a:r>
          </a:p>
          <a:p>
            <a:pPr marL="457200" marR="190500" lvl="0" indent="-381000">
              <a:lnSpc>
                <a:spcPct val="115000"/>
              </a:lnSpc>
              <a:spcBef>
                <a:spcPts val="800"/>
              </a:spcBef>
              <a:buClr>
                <a:srgbClr val="CF3338"/>
              </a:buClr>
              <a:buSzPts val="2400"/>
              <a:buChar char="•"/>
            </a:pPr>
            <a:r>
              <a:rPr lang="en-US" sz="2800" dirty="0">
                <a:solidFill>
                  <a:srgbClr val="505050"/>
                </a:solidFill>
              </a:rPr>
              <a:t>Pivot/Unpivot</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1026" name="Picture 2" descr="Free photos of Oil">
            <a:extLst>
              <a:ext uri="{FF2B5EF4-FFF2-40B4-BE49-F238E27FC236}">
                <a16:creationId xmlns:a16="http://schemas.microsoft.com/office/drawing/2014/main" id="{97B14869-5420-E954-24EE-1A52A4A5D6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629" y="2587213"/>
            <a:ext cx="2664599" cy="3996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05864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7453322"/>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r>
              <a:rPr lang="en-US" sz="3000" b="1" dirty="0">
                <a:solidFill>
                  <a:srgbClr val="CF3338"/>
                </a:solidFill>
                <a:latin typeface="Pragmatica" panose="020B0403040502020204" pitchFamily="34" charset="0"/>
              </a:rPr>
              <a:t>(continues on next slide)</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Teams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rPr>
              <a:t>Select the maximum and minimum number of runs.</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Select the total number of home runs between 2000 and 2010: </a:t>
            </a:r>
            <a:r>
              <a:rPr lang="en-US" sz="2000" dirty="0" err="1">
                <a:solidFill>
                  <a:srgbClr val="C00000"/>
                </a:solidFill>
                <a:latin typeface="Consolas" panose="020B0609020204030204" pitchFamily="49" charset="0"/>
                <a:ea typeface="Consolas"/>
                <a:cs typeface="Consolas"/>
                <a:sym typeface="Consolas"/>
              </a:rPr>
              <a:t>total_homers</a:t>
            </a:r>
            <a:r>
              <a:rPr lang="en-US" sz="2000" dirty="0">
                <a:solidFill>
                  <a:srgbClr val="C00000"/>
                </a:solidFill>
                <a:latin typeface="Pragmatica" panose="020B0403040502020204"/>
                <a:ea typeface="Consolas"/>
                <a:cs typeface="Consolas"/>
                <a:sym typeface="Consolas"/>
              </a:rPr>
              <a:t>.</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Count the number of records where the games played is </a:t>
            </a:r>
            <a:r>
              <a:rPr lang="en-US" sz="2000" dirty="0">
                <a:solidFill>
                  <a:srgbClr val="C00000"/>
                </a:solidFill>
                <a:latin typeface="Consolas" panose="020B0609020204030204" pitchFamily="49" charset="0"/>
                <a:ea typeface="Consolas"/>
                <a:cs typeface="Consolas"/>
                <a:sym typeface="Consolas"/>
              </a:rPr>
              <a:t>NULL</a:t>
            </a:r>
            <a:r>
              <a:rPr lang="en-US" sz="2000" dirty="0">
                <a:solidFill>
                  <a:srgbClr val="C00000"/>
                </a:solidFill>
                <a:latin typeface="Pragmatica" panose="020B0403040502020204"/>
                <a:ea typeface="Consolas"/>
                <a:cs typeface="Consolas"/>
                <a:sym typeface="Consolas"/>
              </a:rPr>
              <a:t>.</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Count the number of records with a recorded attendance.</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Return a list of all years reflected in the table.</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Count the number of unique franchises since 1915.</a:t>
            </a:r>
          </a:p>
          <a:p>
            <a:pPr marL="95250" lvl="0">
              <a:lnSpc>
                <a:spcPct val="115000"/>
              </a:lnSpc>
              <a:spcBef>
                <a:spcPts val="750"/>
              </a:spcBef>
              <a:buClr>
                <a:srgbClr val="C00000"/>
              </a:buClr>
              <a:buSzPts val="2100"/>
            </a:pPr>
            <a:endParaRPr lang="en-US" sz="2000" dirty="0">
              <a:solidFill>
                <a:srgbClr val="C00000"/>
              </a:solidFill>
              <a:latin typeface="Pragmatica" panose="020B0403040502020204"/>
              <a:ea typeface="Consolas"/>
              <a:cs typeface="Consolas"/>
              <a:sym typeface="Consolas"/>
            </a:endParaRPr>
          </a:p>
          <a:p>
            <a:pPr marL="95250" lvl="0">
              <a:lnSpc>
                <a:spcPct val="115000"/>
              </a:lnSpc>
              <a:spcBef>
                <a:spcPts val="750"/>
              </a:spcBef>
              <a:buClr>
                <a:srgbClr val="C00000"/>
              </a:buClr>
              <a:buSzPts val="2100"/>
            </a:pPr>
            <a:r>
              <a:rPr lang="en-US" sz="2000" dirty="0">
                <a:solidFill>
                  <a:srgbClr val="C00000"/>
                </a:solidFill>
                <a:latin typeface="Pragmatica" panose="020B0403040502020204"/>
                <a:ea typeface="Consolas"/>
                <a:cs typeface="Consolas"/>
                <a:sym typeface="Consolas"/>
              </a:rPr>
              <a:t>Solutions: </a:t>
            </a:r>
            <a:r>
              <a:rPr lang="en-US" sz="2000" dirty="0">
                <a:solidFill>
                  <a:srgbClr val="C00000"/>
                </a:solidFill>
                <a:latin typeface="Consolas" panose="020B0609020204030204" pitchFamily="49" charset="0"/>
                <a:ea typeface="Consolas"/>
                <a:cs typeface="Consolas"/>
                <a:sym typeface="Consolas"/>
              </a:rPr>
              <a:t>aggregation-</a:t>
            </a:r>
            <a:r>
              <a:rPr lang="en-US" sz="2000" dirty="0" err="1">
                <a:solidFill>
                  <a:srgbClr val="C00000"/>
                </a:solidFill>
                <a:latin typeface="Consolas" panose="020B0609020204030204" pitchFamily="49" charset="0"/>
                <a:ea typeface="Consolas"/>
                <a:cs typeface="Consolas"/>
                <a:sym typeface="Consolas"/>
              </a:rPr>
              <a:t>drills.sql</a:t>
            </a:r>
            <a:endParaRPr lang="en-US" sz="2000" dirty="0">
              <a:solidFill>
                <a:srgbClr val="C00000"/>
              </a:solidFill>
              <a:latin typeface="Consolas" panose="020B0609020204030204" pitchFamily="49" charset="0"/>
              <a:ea typeface="Consolas"/>
              <a:cs typeface="Consolas"/>
              <a:sym typeface="Consolas"/>
            </a:endParaRPr>
          </a:p>
          <a:p>
            <a:endParaRPr lang="en-US" sz="36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2074577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From PivotTables to </a:t>
            </a:r>
            <a:r>
              <a:rPr lang="en-US" sz="6600" b="1" dirty="0">
                <a:solidFill>
                  <a:schemeClr val="bg1"/>
                </a:solidFill>
                <a:latin typeface="Consolas" panose="020B0609020204030204" pitchFamily="49" charset="0"/>
              </a:rPr>
              <a:t>GROUP BY</a:t>
            </a:r>
          </a:p>
        </p:txBody>
      </p:sp>
    </p:spTree>
    <p:extLst>
      <p:ext uri="{BB962C8B-B14F-4D97-AF65-F5344CB8AC3E}">
        <p14:creationId xmlns:p14="http://schemas.microsoft.com/office/powerpoint/2010/main" val="41417398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group-by-demo.xlsx</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19950286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The SQL reader’s digest</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nvGraphicFramePr>
        <p:xfrm>
          <a:off x="337532" y="1353416"/>
          <a:ext cx="10553755" cy="4450827"/>
        </p:xfrm>
        <a:graphic>
          <a:graphicData uri="http://schemas.openxmlformats.org/drawingml/2006/table">
            <a:tbl>
              <a:tblPr/>
              <a:tblGrid>
                <a:gridCol w="2529849">
                  <a:extLst>
                    <a:ext uri="{9D8B030D-6E8A-4147-A177-3AD203B41FA5}">
                      <a16:colId xmlns:a16="http://schemas.microsoft.com/office/drawing/2014/main" val="2629133829"/>
                    </a:ext>
                  </a:extLst>
                </a:gridCol>
                <a:gridCol w="8023906">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Term</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What it does</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1" i="0" u="sng" strike="noStrike" dirty="0">
                          <a:solidFill>
                            <a:srgbClr val="CF3338"/>
                          </a:solidFill>
                          <a:effectLst/>
                          <a:latin typeface="Consolas" panose="020B0609020204030204" pitchFamily="49" charset="0"/>
                        </a:rPr>
                        <a:t>SELECT</a:t>
                      </a:r>
                    </a:p>
                  </a:txBody>
                  <a:tcPr marL="7620" marR="7620" marT="7620" marB="0" anchor="b">
                    <a:lnL>
                      <a:noFill/>
                    </a:lnL>
                    <a:lnR>
                      <a:noFill/>
                    </a:lnR>
                    <a:lnT>
                      <a:noFill/>
                    </a:lnT>
                    <a:lnB>
                      <a:noFill/>
                    </a:lnB>
                    <a:solidFill>
                      <a:srgbClr val="D9D9D9"/>
                    </a:solidFill>
                  </a:tcPr>
                </a:tc>
                <a:tc>
                  <a:txBody>
                    <a:bodyPr/>
                    <a:lstStyle/>
                    <a:p>
                      <a:pPr algn="l" fontAlgn="b"/>
                      <a:r>
                        <a:rPr lang="en-US" sz="2800" b="1" i="0" u="sng" strike="noStrike" dirty="0">
                          <a:solidFill>
                            <a:srgbClr val="CF3338"/>
                          </a:solidFill>
                          <a:effectLst/>
                          <a:latin typeface="Pragmatica" panose="020B0403040502020204" pitchFamily="34" charset="0"/>
                        </a:rPr>
                        <a:t>Which fields to look for</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1" i="0" u="sng" strike="noStrike" dirty="0">
                          <a:solidFill>
                            <a:srgbClr val="CF3338"/>
                          </a:solidFill>
                          <a:effectLst/>
                          <a:latin typeface="Consolas" panose="020B0609020204030204" pitchFamily="49" charset="0"/>
                        </a:rPr>
                        <a:t>FROM</a:t>
                      </a:r>
                    </a:p>
                  </a:txBody>
                  <a:tcPr marL="7620" marR="7620" marT="7620" marB="0" anchor="b">
                    <a:lnL>
                      <a:noFill/>
                    </a:lnL>
                    <a:lnR>
                      <a:noFill/>
                    </a:lnR>
                    <a:lnT>
                      <a:noFill/>
                    </a:lnT>
                    <a:lnB>
                      <a:noFill/>
                    </a:lnB>
                  </a:tcPr>
                </a:tc>
                <a:tc>
                  <a:txBody>
                    <a:bodyPr/>
                    <a:lstStyle/>
                    <a:p>
                      <a:pPr algn="l" fontAlgn="b"/>
                      <a:r>
                        <a:rPr lang="en-US" sz="2800" b="1" i="0" u="sng" strike="noStrike" dirty="0">
                          <a:solidFill>
                            <a:srgbClr val="CF3338"/>
                          </a:solidFill>
                          <a:effectLst/>
                          <a:latin typeface="Pragmatica" panose="020B0403040502020204" pitchFamily="34" charset="0"/>
                        </a:rPr>
                        <a:t>Where to look for those fields</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1" i="0" u="sng" strike="noStrike" dirty="0">
                          <a:solidFill>
                            <a:srgbClr val="CF3338"/>
                          </a:solidFill>
                          <a:effectLst/>
                          <a:latin typeface="Consolas" panose="020B0609020204030204" pitchFamily="49" charset="0"/>
                        </a:rPr>
                        <a:t>WHERE</a:t>
                      </a:r>
                    </a:p>
                  </a:txBody>
                  <a:tcPr marL="7620" marR="7620" marT="7620" marB="0" anchor="b">
                    <a:lnL>
                      <a:noFill/>
                    </a:lnL>
                    <a:lnR>
                      <a:noFill/>
                    </a:lnR>
                    <a:lnT>
                      <a:noFill/>
                    </a:lnT>
                    <a:lnB>
                      <a:noFill/>
                    </a:lnB>
                    <a:solidFill>
                      <a:srgbClr val="D9D9D9"/>
                    </a:solidFill>
                  </a:tcPr>
                </a:tc>
                <a:tc>
                  <a:txBody>
                    <a:bodyPr/>
                    <a:lstStyle/>
                    <a:p>
                      <a:pPr algn="l" fontAlgn="b"/>
                      <a:r>
                        <a:rPr lang="en-US" sz="2800" b="1" i="0" u="sng" strike="noStrike" dirty="0">
                          <a:solidFill>
                            <a:srgbClr val="CF3338"/>
                          </a:solidFill>
                          <a:effectLst/>
                          <a:latin typeface="Pragmatica" panose="020B0403040502020204" pitchFamily="34" charset="0"/>
                        </a:rPr>
                        <a:t>What criteria those records should meet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0" i="0" u="none" strike="noStrike" dirty="0">
                          <a:solidFill>
                            <a:srgbClr val="CF3338"/>
                          </a:solidFill>
                          <a:effectLst/>
                          <a:latin typeface="Consolas" panose="020B0609020204030204" pitchFamily="49" charset="0"/>
                        </a:rPr>
                        <a:t>GROUP BY</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How to aggregate the results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0" i="0" u="none" strike="noStrike" dirty="0">
                          <a:solidFill>
                            <a:srgbClr val="CF3338"/>
                          </a:solidFill>
                          <a:effectLst/>
                          <a:latin typeface="Consolas" panose="020B0609020204030204" pitchFamily="49" charset="0"/>
                        </a:rPr>
                        <a:t>HAVING</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What criteria the aggregated results should meet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r h="550976">
                <a:tc>
                  <a:txBody>
                    <a:bodyPr/>
                    <a:lstStyle/>
                    <a:p>
                      <a:pPr algn="l" fontAlgn="b"/>
                      <a:r>
                        <a:rPr lang="en-US" sz="2800" b="1" i="0" u="sng" strike="noStrike" dirty="0">
                          <a:solidFill>
                            <a:srgbClr val="CF3338"/>
                          </a:solidFill>
                          <a:effectLst/>
                          <a:latin typeface="Consolas" panose="020B0609020204030204" pitchFamily="49" charset="0"/>
                        </a:rPr>
                        <a:t>ORDER BY</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1" i="0" u="sng" strike="noStrike" dirty="0">
                          <a:solidFill>
                            <a:srgbClr val="CF3338"/>
                          </a:solidFill>
                          <a:effectLst/>
                          <a:latin typeface="Pragmatica" panose="020B0403040502020204" pitchFamily="34" charset="0"/>
                        </a:rPr>
                        <a:t>How to sort the results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1353601096"/>
                  </a:ext>
                </a:extLst>
              </a:tr>
              <a:tr h="550976">
                <a:tc>
                  <a:txBody>
                    <a:bodyPr/>
                    <a:lstStyle/>
                    <a:p>
                      <a:pPr algn="l" fontAlgn="b"/>
                      <a:r>
                        <a:rPr lang="en-US" sz="2800" b="1" i="0" u="sng" strike="noStrike" dirty="0">
                          <a:solidFill>
                            <a:srgbClr val="CF3338"/>
                          </a:solidFill>
                          <a:effectLst/>
                          <a:latin typeface="Consolas" panose="020B0609020204030204" pitchFamily="49" charset="0"/>
                        </a:rPr>
                        <a:t>LIMIT</a:t>
                      </a:r>
                    </a:p>
                  </a:txBody>
                  <a:tcPr marL="7620" marR="7620" marT="7620" marB="0" anchor="b">
                    <a:lnL>
                      <a:noFill/>
                    </a:lnL>
                    <a:lnR>
                      <a:noFill/>
                    </a:lnR>
                    <a:lnT>
                      <a:noFill/>
                    </a:lnT>
                    <a:lnB>
                      <a:noFill/>
                    </a:lnB>
                    <a:solidFill>
                      <a:schemeClr val="bg1">
                        <a:lumMod val="85000"/>
                      </a:schemeClr>
                    </a:solidFill>
                  </a:tcPr>
                </a:tc>
                <a:tc>
                  <a:txBody>
                    <a:bodyPr/>
                    <a:lstStyle/>
                    <a:p>
                      <a:pPr algn="l" fontAlgn="b"/>
                      <a:r>
                        <a:rPr lang="en-US" sz="2800" b="1" i="0" u="sng" strike="noStrike" dirty="0">
                          <a:solidFill>
                            <a:srgbClr val="CF3338"/>
                          </a:solidFill>
                          <a:effectLst/>
                          <a:latin typeface="Pragmatica" panose="020B0403040502020204" pitchFamily="34" charset="0"/>
                        </a:rPr>
                        <a:t>How many records to limit results to </a:t>
                      </a:r>
                    </a:p>
                  </a:txBody>
                  <a:tcPr marL="7620" marR="7620" marT="7620" marB="0" anchor="b">
                    <a:lnL>
                      <a:noFill/>
                    </a:lnL>
                    <a:lnR>
                      <a:noFill/>
                    </a:lnR>
                    <a:lnT>
                      <a:noFill/>
                    </a:lnT>
                    <a:lnB>
                      <a:noFill/>
                    </a:lnB>
                    <a:solidFill>
                      <a:schemeClr val="bg1">
                        <a:lumMod val="85000"/>
                      </a:schemeClr>
                    </a:solidFill>
                  </a:tcPr>
                </a:tc>
                <a:extLst>
                  <a:ext uri="{0D108BD9-81ED-4DB2-BD59-A6C34878D82A}">
                    <a16:rowId xmlns:a16="http://schemas.microsoft.com/office/drawing/2014/main" val="1160564545"/>
                  </a:ext>
                </a:extLst>
              </a:tr>
            </a:tbl>
          </a:graphicData>
        </a:graphic>
      </p:graphicFrame>
    </p:spTree>
    <p:extLst>
      <p:ext uri="{BB962C8B-B14F-4D97-AF65-F5344CB8AC3E}">
        <p14:creationId xmlns:p14="http://schemas.microsoft.com/office/powerpoint/2010/main" val="37368530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group-by-</a:t>
            </a:r>
            <a:r>
              <a:rPr lang="en-US" sz="4400" dirty="0" err="1">
                <a:solidFill>
                  <a:srgbClr val="707070"/>
                </a:solidFill>
                <a:latin typeface="Consolas" panose="020B0609020204030204" pitchFamily="49" charset="0"/>
              </a:rPr>
              <a:t>demo.sql</a:t>
            </a:r>
            <a:endParaRPr lang="en-US" sz="4400" dirty="0">
              <a:solidFill>
                <a:srgbClr val="707070"/>
              </a:solidFill>
              <a:latin typeface="Consolas" panose="020B0609020204030204" pitchFamily="49" charset="0"/>
            </a:endParaRP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34188993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5466112"/>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Teams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Return the largest attendance for each team, sorted high to low.</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total number of stolen bases, grouped by year and league. </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average number of home runs for each season, keeping only years with an average of 150 home runs or more. </a:t>
            </a: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7902923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5835444"/>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Teams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Return the largest attendance for each team, sorted high to low.</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total number of stolen bases, grouped by year and league. </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average number of home runs for each season, keeping only years with an average of 150 home runs or more. </a:t>
            </a:r>
          </a:p>
          <a:p>
            <a:endParaRPr lang="en-US" sz="4000" dirty="0">
              <a:solidFill>
                <a:srgbClr val="CF3338"/>
              </a:solidFill>
              <a:latin typeface="Pragmatica" panose="020B0403040502020204" pitchFamily="34" charset="0"/>
            </a:endParaRPr>
          </a:p>
          <a:p>
            <a:r>
              <a:rPr lang="en-US" sz="2400" dirty="0">
                <a:solidFill>
                  <a:srgbClr val="CF3338"/>
                </a:solidFill>
                <a:latin typeface="Pragmatica" panose="020B0403040502020204" pitchFamily="34" charset="0"/>
              </a:rPr>
              <a:t>Solutions: </a:t>
            </a:r>
            <a:r>
              <a:rPr lang="en-US" sz="2400" dirty="0">
                <a:solidFill>
                  <a:srgbClr val="CF3338"/>
                </a:solidFill>
                <a:latin typeface="Consolas" panose="020B0609020204030204" pitchFamily="49" charset="0"/>
              </a:rPr>
              <a:t>group-by-</a:t>
            </a:r>
            <a:r>
              <a:rPr lang="en-US" sz="2400" dirty="0" err="1">
                <a:solidFill>
                  <a:srgbClr val="CF3338"/>
                </a:solidFill>
                <a:latin typeface="Consolas" panose="020B0609020204030204" pitchFamily="49" charset="0"/>
              </a:rPr>
              <a:t>drills.sql</a:t>
            </a:r>
            <a:endParaRPr lang="en-US" sz="2400" dirty="0">
              <a:solidFill>
                <a:srgbClr val="CF3338"/>
              </a:solidFill>
              <a:latin typeface="Consolas" panose="020B0609020204030204" pitchFamily="49" charset="0"/>
            </a:endParaRPr>
          </a:p>
        </p:txBody>
      </p:sp>
    </p:spTree>
    <p:extLst>
      <p:ext uri="{BB962C8B-B14F-4D97-AF65-F5344CB8AC3E}">
        <p14:creationId xmlns:p14="http://schemas.microsoft.com/office/powerpoint/2010/main" val="5288100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Capstone: All clauses in one</a:t>
            </a:r>
            <a:endParaRPr lang="en-US" sz="6600" b="1" dirty="0">
              <a:solidFill>
                <a:schemeClr val="bg1"/>
              </a:solidFill>
              <a:latin typeface="Consolas" panose="020B0609020204030204" pitchFamily="49" charset="0"/>
            </a:endParaRPr>
          </a:p>
        </p:txBody>
      </p:sp>
    </p:spTree>
    <p:extLst>
      <p:ext uri="{BB962C8B-B14F-4D97-AF65-F5344CB8AC3E}">
        <p14:creationId xmlns:p14="http://schemas.microsoft.com/office/powerpoint/2010/main" val="39073338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The SQL reader’s digest</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3423278877"/>
              </p:ext>
            </p:extLst>
          </p:nvPr>
        </p:nvGraphicFramePr>
        <p:xfrm>
          <a:off x="337532" y="1353416"/>
          <a:ext cx="10553755" cy="4450827"/>
        </p:xfrm>
        <a:graphic>
          <a:graphicData uri="http://schemas.openxmlformats.org/drawingml/2006/table">
            <a:tbl>
              <a:tblPr/>
              <a:tblGrid>
                <a:gridCol w="2529849">
                  <a:extLst>
                    <a:ext uri="{9D8B030D-6E8A-4147-A177-3AD203B41FA5}">
                      <a16:colId xmlns:a16="http://schemas.microsoft.com/office/drawing/2014/main" val="2629133829"/>
                    </a:ext>
                  </a:extLst>
                </a:gridCol>
                <a:gridCol w="8023906">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Term</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What it does</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1" i="0" u="sng" strike="noStrike" dirty="0">
                          <a:solidFill>
                            <a:srgbClr val="CF3338"/>
                          </a:solidFill>
                          <a:effectLst/>
                          <a:latin typeface="Consolas" panose="020B0609020204030204" pitchFamily="49" charset="0"/>
                        </a:rPr>
                        <a:t>SELECT</a:t>
                      </a:r>
                    </a:p>
                  </a:txBody>
                  <a:tcPr marL="7620" marR="7620" marT="7620" marB="0" anchor="b">
                    <a:lnL>
                      <a:noFill/>
                    </a:lnL>
                    <a:lnR>
                      <a:noFill/>
                    </a:lnR>
                    <a:lnT>
                      <a:noFill/>
                    </a:lnT>
                    <a:lnB>
                      <a:noFill/>
                    </a:lnB>
                    <a:solidFill>
                      <a:srgbClr val="D9D9D9"/>
                    </a:solidFill>
                  </a:tcPr>
                </a:tc>
                <a:tc>
                  <a:txBody>
                    <a:bodyPr/>
                    <a:lstStyle/>
                    <a:p>
                      <a:pPr algn="l" fontAlgn="b"/>
                      <a:r>
                        <a:rPr lang="en-US" sz="2800" b="1" i="0" u="sng" strike="noStrike" dirty="0">
                          <a:solidFill>
                            <a:srgbClr val="CF3338"/>
                          </a:solidFill>
                          <a:effectLst/>
                          <a:latin typeface="Pragmatica" panose="020B0403040502020204" pitchFamily="34" charset="0"/>
                        </a:rPr>
                        <a:t>Which fields to look for</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1" i="0" u="sng" strike="noStrike" dirty="0">
                          <a:solidFill>
                            <a:srgbClr val="CF3338"/>
                          </a:solidFill>
                          <a:effectLst/>
                          <a:latin typeface="Consolas" panose="020B0609020204030204" pitchFamily="49" charset="0"/>
                        </a:rPr>
                        <a:t>FROM</a:t>
                      </a:r>
                    </a:p>
                  </a:txBody>
                  <a:tcPr marL="7620" marR="7620" marT="7620" marB="0" anchor="b">
                    <a:lnL>
                      <a:noFill/>
                    </a:lnL>
                    <a:lnR>
                      <a:noFill/>
                    </a:lnR>
                    <a:lnT>
                      <a:noFill/>
                    </a:lnT>
                    <a:lnB>
                      <a:noFill/>
                    </a:lnB>
                  </a:tcPr>
                </a:tc>
                <a:tc>
                  <a:txBody>
                    <a:bodyPr/>
                    <a:lstStyle/>
                    <a:p>
                      <a:pPr algn="l" fontAlgn="b"/>
                      <a:r>
                        <a:rPr lang="en-US" sz="2800" b="1" i="0" u="sng" strike="noStrike" dirty="0">
                          <a:solidFill>
                            <a:srgbClr val="CF3338"/>
                          </a:solidFill>
                          <a:effectLst/>
                          <a:latin typeface="Pragmatica" panose="020B0403040502020204" pitchFamily="34" charset="0"/>
                        </a:rPr>
                        <a:t>Where to look for those fields</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1" i="0" u="sng" strike="noStrike" dirty="0">
                          <a:solidFill>
                            <a:srgbClr val="CF3338"/>
                          </a:solidFill>
                          <a:effectLst/>
                          <a:latin typeface="Consolas" panose="020B0609020204030204" pitchFamily="49" charset="0"/>
                        </a:rPr>
                        <a:t>WHERE</a:t>
                      </a:r>
                    </a:p>
                  </a:txBody>
                  <a:tcPr marL="7620" marR="7620" marT="7620" marB="0" anchor="b">
                    <a:lnL>
                      <a:noFill/>
                    </a:lnL>
                    <a:lnR>
                      <a:noFill/>
                    </a:lnR>
                    <a:lnT>
                      <a:noFill/>
                    </a:lnT>
                    <a:lnB>
                      <a:noFill/>
                    </a:lnB>
                    <a:solidFill>
                      <a:srgbClr val="D9D9D9"/>
                    </a:solidFill>
                  </a:tcPr>
                </a:tc>
                <a:tc>
                  <a:txBody>
                    <a:bodyPr/>
                    <a:lstStyle/>
                    <a:p>
                      <a:pPr algn="l" fontAlgn="b"/>
                      <a:r>
                        <a:rPr lang="en-US" sz="2800" b="1" i="0" u="sng" strike="noStrike" dirty="0">
                          <a:solidFill>
                            <a:srgbClr val="CF3338"/>
                          </a:solidFill>
                          <a:effectLst/>
                          <a:latin typeface="Pragmatica" panose="020B0403040502020204" pitchFamily="34" charset="0"/>
                        </a:rPr>
                        <a:t>What criteria those records should meet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1" i="0" u="sng" strike="noStrike" dirty="0">
                          <a:solidFill>
                            <a:srgbClr val="CF3338"/>
                          </a:solidFill>
                          <a:effectLst/>
                          <a:latin typeface="Consolas" panose="020B0609020204030204" pitchFamily="49" charset="0"/>
                        </a:rPr>
                        <a:t>GROUP BY</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1" i="0" u="sng" strike="noStrike" dirty="0">
                          <a:solidFill>
                            <a:srgbClr val="CF3338"/>
                          </a:solidFill>
                          <a:effectLst/>
                          <a:latin typeface="Pragmatica" panose="020B0403040502020204" pitchFamily="34" charset="0"/>
                        </a:rPr>
                        <a:t>How to aggregate the results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1" i="0" u="sng" strike="noStrike" dirty="0">
                          <a:solidFill>
                            <a:srgbClr val="CF3338"/>
                          </a:solidFill>
                          <a:effectLst/>
                          <a:latin typeface="Consolas" panose="020B0609020204030204" pitchFamily="49" charset="0"/>
                        </a:rPr>
                        <a:t>HAVING</a:t>
                      </a:r>
                    </a:p>
                  </a:txBody>
                  <a:tcPr marL="7620" marR="7620" marT="7620" marB="0" anchor="b">
                    <a:lnL>
                      <a:noFill/>
                    </a:lnL>
                    <a:lnR>
                      <a:noFill/>
                    </a:lnR>
                    <a:lnT>
                      <a:noFill/>
                    </a:lnT>
                    <a:lnB>
                      <a:noFill/>
                    </a:lnB>
                    <a:solidFill>
                      <a:srgbClr val="D9D9D9"/>
                    </a:solidFill>
                  </a:tcPr>
                </a:tc>
                <a:tc>
                  <a:txBody>
                    <a:bodyPr/>
                    <a:lstStyle/>
                    <a:p>
                      <a:pPr algn="l" fontAlgn="b"/>
                      <a:r>
                        <a:rPr lang="en-US" sz="2800" b="1" i="0" u="sng" strike="noStrike" dirty="0">
                          <a:solidFill>
                            <a:srgbClr val="CF3338"/>
                          </a:solidFill>
                          <a:effectLst/>
                          <a:latin typeface="Pragmatica" panose="020B0403040502020204" pitchFamily="34" charset="0"/>
                        </a:rPr>
                        <a:t>What criteria the aggregated results should meet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r h="550976">
                <a:tc>
                  <a:txBody>
                    <a:bodyPr/>
                    <a:lstStyle/>
                    <a:p>
                      <a:pPr algn="l" fontAlgn="b"/>
                      <a:r>
                        <a:rPr lang="en-US" sz="2800" b="1" i="0" u="sng" strike="noStrike" dirty="0">
                          <a:solidFill>
                            <a:srgbClr val="CF3338"/>
                          </a:solidFill>
                          <a:effectLst/>
                          <a:latin typeface="Consolas" panose="020B0609020204030204" pitchFamily="49" charset="0"/>
                        </a:rPr>
                        <a:t>ORDER BY</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1" i="0" u="sng" strike="noStrike" dirty="0">
                          <a:solidFill>
                            <a:srgbClr val="CF3338"/>
                          </a:solidFill>
                          <a:effectLst/>
                          <a:latin typeface="Pragmatica" panose="020B0403040502020204" pitchFamily="34" charset="0"/>
                        </a:rPr>
                        <a:t>How to sort the results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1353601096"/>
                  </a:ext>
                </a:extLst>
              </a:tr>
              <a:tr h="550976">
                <a:tc>
                  <a:txBody>
                    <a:bodyPr/>
                    <a:lstStyle/>
                    <a:p>
                      <a:pPr algn="l" fontAlgn="b"/>
                      <a:r>
                        <a:rPr lang="en-US" sz="2800" b="1" i="0" u="sng" strike="noStrike" dirty="0">
                          <a:solidFill>
                            <a:srgbClr val="CF3338"/>
                          </a:solidFill>
                          <a:effectLst/>
                          <a:latin typeface="Consolas" panose="020B0609020204030204" pitchFamily="49" charset="0"/>
                        </a:rPr>
                        <a:t>LIMIT</a:t>
                      </a:r>
                    </a:p>
                  </a:txBody>
                  <a:tcPr marL="7620" marR="7620" marT="7620" marB="0" anchor="b">
                    <a:lnL>
                      <a:noFill/>
                    </a:lnL>
                    <a:lnR>
                      <a:noFill/>
                    </a:lnR>
                    <a:lnT>
                      <a:noFill/>
                    </a:lnT>
                    <a:lnB>
                      <a:noFill/>
                    </a:lnB>
                    <a:solidFill>
                      <a:schemeClr val="bg1">
                        <a:lumMod val="85000"/>
                      </a:schemeClr>
                    </a:solidFill>
                  </a:tcPr>
                </a:tc>
                <a:tc>
                  <a:txBody>
                    <a:bodyPr/>
                    <a:lstStyle/>
                    <a:p>
                      <a:pPr algn="l" fontAlgn="b"/>
                      <a:r>
                        <a:rPr lang="en-US" sz="2800" b="1" i="0" u="sng" strike="noStrike" dirty="0">
                          <a:solidFill>
                            <a:srgbClr val="CF3338"/>
                          </a:solidFill>
                          <a:effectLst/>
                          <a:latin typeface="Pragmatica" panose="020B0403040502020204" pitchFamily="34" charset="0"/>
                        </a:rPr>
                        <a:t>How many records to limit results to </a:t>
                      </a:r>
                    </a:p>
                  </a:txBody>
                  <a:tcPr marL="7620" marR="7620" marT="7620" marB="0" anchor="b">
                    <a:lnL>
                      <a:noFill/>
                    </a:lnL>
                    <a:lnR>
                      <a:noFill/>
                    </a:lnR>
                    <a:lnT>
                      <a:noFill/>
                    </a:lnT>
                    <a:lnB>
                      <a:noFill/>
                    </a:lnB>
                    <a:solidFill>
                      <a:schemeClr val="bg1">
                        <a:lumMod val="85000"/>
                      </a:schemeClr>
                    </a:solidFill>
                  </a:tcPr>
                </a:tc>
                <a:extLst>
                  <a:ext uri="{0D108BD9-81ED-4DB2-BD59-A6C34878D82A}">
                    <a16:rowId xmlns:a16="http://schemas.microsoft.com/office/drawing/2014/main" val="1160564545"/>
                  </a:ext>
                </a:extLst>
              </a:tr>
            </a:tbl>
          </a:graphicData>
        </a:graphic>
      </p:graphicFrame>
    </p:spTree>
    <p:extLst>
      <p:ext uri="{BB962C8B-B14F-4D97-AF65-F5344CB8AC3E}">
        <p14:creationId xmlns:p14="http://schemas.microsoft.com/office/powerpoint/2010/main" val="20553786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Try forgetting now…</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3338980743"/>
              </p:ext>
            </p:extLst>
          </p:nvPr>
        </p:nvGraphicFramePr>
        <p:xfrm>
          <a:off x="337532" y="1353416"/>
          <a:ext cx="7282467" cy="3899851"/>
        </p:xfrm>
        <a:graphic>
          <a:graphicData uri="http://schemas.openxmlformats.org/drawingml/2006/table">
            <a:tbl>
              <a:tblPr/>
              <a:tblGrid>
                <a:gridCol w="1745686">
                  <a:extLst>
                    <a:ext uri="{9D8B030D-6E8A-4147-A177-3AD203B41FA5}">
                      <a16:colId xmlns:a16="http://schemas.microsoft.com/office/drawing/2014/main" val="2629133829"/>
                    </a:ext>
                  </a:extLst>
                </a:gridCol>
                <a:gridCol w="5536781">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Term</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What it does</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0" i="0" u="none" strike="noStrike" dirty="0">
                          <a:solidFill>
                            <a:srgbClr val="CF3338"/>
                          </a:solidFill>
                          <a:effectLst/>
                          <a:latin typeface="Consolas" panose="020B0609020204030204" pitchFamily="49" charset="0"/>
                        </a:rPr>
                        <a:t>SWEATY</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Consolas" panose="020B0609020204030204" pitchFamily="49" charset="0"/>
                        </a:rPr>
                        <a:t>SELECT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0" i="0" u="none" strike="noStrike" dirty="0">
                          <a:solidFill>
                            <a:srgbClr val="CF3338"/>
                          </a:solidFill>
                          <a:effectLst/>
                          <a:latin typeface="Consolas" panose="020B0609020204030204" pitchFamily="49" charset="0"/>
                        </a:rPr>
                        <a:t>FEET</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Consolas" panose="020B0609020204030204" pitchFamily="49" charset="0"/>
                        </a:rPr>
                        <a:t>FROM</a:t>
                      </a:r>
                      <a:endParaRPr lang="en-US" sz="2800" b="1" i="0" u="sng" strike="noStrike" dirty="0">
                        <a:solidFill>
                          <a:srgbClr val="CF3338"/>
                        </a:solidFill>
                        <a:effectLst/>
                        <a:latin typeface="Pragmatica" panose="020B0403040502020204" pitchFamily="34" charset="0"/>
                      </a:endParaRP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0" i="0" u="none" strike="noStrike" dirty="0">
                          <a:solidFill>
                            <a:srgbClr val="CF3338"/>
                          </a:solidFill>
                          <a:effectLst/>
                          <a:latin typeface="Consolas" panose="020B0609020204030204" pitchFamily="49" charset="0"/>
                        </a:rPr>
                        <a:t>WILL</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WHERE</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0" i="0" u="none" strike="noStrike" dirty="0">
                          <a:solidFill>
                            <a:srgbClr val="CF3338"/>
                          </a:solidFill>
                          <a:effectLst/>
                          <a:latin typeface="Consolas" panose="020B0609020204030204" pitchFamily="49" charset="0"/>
                        </a:rPr>
                        <a:t>GIVE</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GROUP BY</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0" i="0" u="none" strike="noStrike" dirty="0">
                          <a:solidFill>
                            <a:srgbClr val="CF3338"/>
                          </a:solidFill>
                          <a:effectLst/>
                          <a:latin typeface="Consolas" panose="020B0609020204030204" pitchFamily="49" charset="0"/>
                        </a:rPr>
                        <a:t>HORRIBLE</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HAVING</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r h="550976">
                <a:tc>
                  <a:txBody>
                    <a:bodyPr/>
                    <a:lstStyle/>
                    <a:p>
                      <a:pPr algn="l" fontAlgn="b"/>
                      <a:r>
                        <a:rPr lang="en-US" sz="2800" b="0" i="0" u="none" strike="noStrike" dirty="0">
                          <a:solidFill>
                            <a:srgbClr val="CF3338"/>
                          </a:solidFill>
                          <a:effectLst/>
                          <a:latin typeface="Consolas" panose="020B0609020204030204" pitchFamily="49" charset="0"/>
                        </a:rPr>
                        <a:t>ODORS</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ORDER BY</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1353601096"/>
                  </a:ext>
                </a:extLst>
              </a:tr>
            </a:tbl>
          </a:graphicData>
        </a:graphic>
      </p:graphicFrame>
      <p:pic>
        <p:nvPicPr>
          <p:cNvPr id="3" name="Graphic 2" descr="Neutral face with no fill">
            <a:extLst>
              <a:ext uri="{FF2B5EF4-FFF2-40B4-BE49-F238E27FC236}">
                <a16:creationId xmlns:a16="http://schemas.microsoft.com/office/drawing/2014/main" id="{87ED3266-23F4-4697-925A-F54687A13F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61140" y="1127081"/>
            <a:ext cx="2397883" cy="2397883"/>
          </a:xfrm>
          <a:prstGeom prst="rect">
            <a:avLst/>
          </a:prstGeom>
        </p:spPr>
      </p:pic>
      <p:pic>
        <p:nvPicPr>
          <p:cNvPr id="6" name="Graphic 5" descr="Foot">
            <a:extLst>
              <a:ext uri="{FF2B5EF4-FFF2-40B4-BE49-F238E27FC236}">
                <a16:creationId xmlns:a16="http://schemas.microsoft.com/office/drawing/2014/main" id="{28FF757D-CCF4-4793-925A-8CABA45E22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28572" y="2882407"/>
            <a:ext cx="3863328" cy="3863328"/>
          </a:xfrm>
          <a:prstGeom prst="rect">
            <a:avLst/>
          </a:prstGeom>
        </p:spPr>
      </p:pic>
    </p:spTree>
    <p:extLst>
      <p:ext uri="{BB962C8B-B14F-4D97-AF65-F5344CB8AC3E}">
        <p14:creationId xmlns:p14="http://schemas.microsoft.com/office/powerpoint/2010/main" val="3554925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3856184"/>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Demo</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tips </a:t>
            </a:r>
            <a:r>
              <a:rPr lang="en-US" sz="2800" dirty="0">
                <a:solidFill>
                  <a:srgbClr val="CF3338"/>
                </a:solidFill>
                <a:latin typeface="Pragmatica" panose="020B0403040502020204" pitchFamily="34" charset="0"/>
              </a:rPr>
              <a:t>worksheet:</a:t>
            </a:r>
          </a:p>
          <a:p>
            <a:pPr marL="95250" lvl="0">
              <a:lnSpc>
                <a:spcPct val="115000"/>
              </a:lnSpc>
              <a:spcBef>
                <a:spcPts val="750"/>
              </a:spcBef>
              <a:buClr>
                <a:srgbClr val="C00000"/>
              </a:buClr>
              <a:buSzPts val="2100"/>
            </a:pPr>
            <a:endParaRPr lang="en-US" sz="2400" dirty="0">
              <a:solidFill>
                <a:srgbClr val="C00000"/>
              </a:solidFill>
              <a:latin typeface="Pragmatica" panose="020B0403040502020204"/>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Get the total bill by day, then time</a:t>
            </a:r>
            <a:endParaRPr lang="en-US" sz="2400" dirty="0">
              <a:solidFill>
                <a:srgbClr val="C00000"/>
              </a:solidFill>
              <a:latin typeface="Pragmatica" panose="020B0403040502020204"/>
              <a:ea typeface="Consolas"/>
              <a:cs typeface="Consolas"/>
              <a:sym typeface="Consolas"/>
            </a:endParaRP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Get the total bill for smokers only on Saturday and Sunday</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Get average tips by day for each group size</a:t>
            </a:r>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4784014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Try forgetting now…</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1623614258"/>
              </p:ext>
            </p:extLst>
          </p:nvPr>
        </p:nvGraphicFramePr>
        <p:xfrm>
          <a:off x="337532" y="1353416"/>
          <a:ext cx="7282467" cy="4521409"/>
        </p:xfrm>
        <a:graphic>
          <a:graphicData uri="http://schemas.openxmlformats.org/drawingml/2006/table">
            <a:tbl>
              <a:tblPr/>
              <a:tblGrid>
                <a:gridCol w="1745686">
                  <a:extLst>
                    <a:ext uri="{9D8B030D-6E8A-4147-A177-3AD203B41FA5}">
                      <a16:colId xmlns:a16="http://schemas.microsoft.com/office/drawing/2014/main" val="2629133829"/>
                    </a:ext>
                  </a:extLst>
                </a:gridCol>
                <a:gridCol w="5536781">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Term</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What it does</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0" i="0" u="none" strike="noStrike" dirty="0">
                          <a:solidFill>
                            <a:srgbClr val="CF3338"/>
                          </a:solidFill>
                          <a:effectLst/>
                          <a:latin typeface="Consolas" panose="020B0609020204030204" pitchFamily="49" charset="0"/>
                        </a:rPr>
                        <a:t>SWEATY</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Consolas" panose="020B0609020204030204" pitchFamily="49" charset="0"/>
                        </a:rPr>
                        <a:t>SELECT </a:t>
                      </a:r>
                      <a:r>
                        <a:rPr lang="en-US" sz="2800" b="0" i="0" u="none" strike="noStrike" dirty="0" err="1">
                          <a:solidFill>
                            <a:srgbClr val="CF3338"/>
                          </a:solidFill>
                          <a:effectLst/>
                          <a:latin typeface="Consolas" panose="020B0609020204030204" pitchFamily="49" charset="0"/>
                        </a:rPr>
                        <a:t>nameFirst</a:t>
                      </a:r>
                      <a:r>
                        <a:rPr lang="en-US" sz="2800" b="0" i="0" u="none" strike="noStrike" dirty="0">
                          <a:solidFill>
                            <a:srgbClr val="CF3338"/>
                          </a:solidFill>
                          <a:effectLst/>
                          <a:latin typeface="Consolas" panose="020B0609020204030204" pitchFamily="49" charset="0"/>
                        </a:rPr>
                        <a:t>, COUNT(</a:t>
                      </a:r>
                      <a:r>
                        <a:rPr lang="en-US" sz="2800" b="0" i="0" u="none" strike="noStrike" dirty="0" err="1">
                          <a:solidFill>
                            <a:srgbClr val="CF3338"/>
                          </a:solidFill>
                          <a:effectLst/>
                          <a:latin typeface="Consolas" panose="020B0609020204030204" pitchFamily="49" charset="0"/>
                        </a:rPr>
                        <a:t>nameFirst</a:t>
                      </a:r>
                      <a:r>
                        <a:rPr lang="en-US" sz="2800" b="0" i="0" u="none" strike="noStrike" dirty="0">
                          <a:solidFill>
                            <a:srgbClr val="CF3338"/>
                          </a:solidFill>
                          <a:effectLst/>
                          <a:latin typeface="Consolas" panose="020B0609020204030204" pitchFamily="49" charset="0"/>
                        </a:rPr>
                        <a: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0" i="0" u="none" strike="noStrike" dirty="0">
                          <a:solidFill>
                            <a:srgbClr val="CF3338"/>
                          </a:solidFill>
                          <a:effectLst/>
                          <a:latin typeface="Consolas" panose="020B0609020204030204" pitchFamily="49" charset="0"/>
                        </a:rPr>
                        <a:t>FEET</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Consolas" panose="020B0609020204030204" pitchFamily="49" charset="0"/>
                        </a:rPr>
                        <a:t>FROM Master</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0" i="0" u="none" strike="noStrike" dirty="0">
                          <a:solidFill>
                            <a:srgbClr val="CF3338"/>
                          </a:solidFill>
                          <a:effectLst/>
                          <a:latin typeface="Consolas" panose="020B0609020204030204" pitchFamily="49" charset="0"/>
                        </a:rPr>
                        <a:t>WILL</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Consolas" panose="020B0609020204030204" pitchFamily="49" charset="0"/>
                        </a:rPr>
                        <a:t>WHERE </a:t>
                      </a:r>
                      <a:r>
                        <a:rPr lang="en-US" sz="2800" b="0" i="0" u="none" strike="noStrike" dirty="0" err="1">
                          <a:solidFill>
                            <a:srgbClr val="CF3338"/>
                          </a:solidFill>
                          <a:effectLst/>
                          <a:latin typeface="Consolas" panose="020B0609020204030204" pitchFamily="49" charset="0"/>
                        </a:rPr>
                        <a:t>birthCountry</a:t>
                      </a:r>
                      <a:r>
                        <a:rPr lang="en-US" sz="2800" b="0" i="0" u="none" strike="noStrike" dirty="0">
                          <a:solidFill>
                            <a:srgbClr val="CF3338"/>
                          </a:solidFill>
                          <a:effectLst/>
                          <a:latin typeface="Consolas" panose="020B0609020204030204" pitchFamily="49" charset="0"/>
                        </a:rPr>
                        <a:t> != ‘USA’</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0" i="0" u="none" strike="noStrike" dirty="0">
                          <a:solidFill>
                            <a:srgbClr val="CF3338"/>
                          </a:solidFill>
                          <a:effectLst/>
                          <a:latin typeface="Consolas" panose="020B0609020204030204" pitchFamily="49" charset="0"/>
                        </a:rPr>
                        <a:t>GIVE</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Consolas" panose="020B0609020204030204" pitchFamily="49" charset="0"/>
                        </a:rPr>
                        <a:t>GROUP BY </a:t>
                      </a:r>
                      <a:r>
                        <a:rPr lang="en-US" sz="2800" b="0" i="0" u="none" strike="noStrike" dirty="0" err="1">
                          <a:solidFill>
                            <a:srgbClr val="CF3338"/>
                          </a:solidFill>
                          <a:effectLst/>
                          <a:latin typeface="Consolas" panose="020B0609020204030204" pitchFamily="49" charset="0"/>
                        </a:rPr>
                        <a:t>nameFirst</a:t>
                      </a:r>
                      <a:endParaRPr lang="en-US" sz="2800" b="0" i="0" u="none" strike="noStrike" dirty="0">
                        <a:solidFill>
                          <a:srgbClr val="CF3338"/>
                        </a:solidFill>
                        <a:effectLst/>
                        <a:latin typeface="Consolas" panose="020B0609020204030204" pitchFamily="49" charset="0"/>
                      </a:endParaRP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0" i="0" u="none" strike="noStrike" dirty="0">
                          <a:solidFill>
                            <a:srgbClr val="CF3338"/>
                          </a:solidFill>
                          <a:effectLst/>
                          <a:latin typeface="Consolas" panose="020B0609020204030204" pitchFamily="49" charset="0"/>
                        </a:rPr>
                        <a:t>HORRIBLE</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Consolas" panose="020B0609020204030204" pitchFamily="49" charset="0"/>
                        </a:rPr>
                        <a:t>HAVING COUNT(</a:t>
                      </a:r>
                      <a:r>
                        <a:rPr lang="en-US" sz="2800" b="0" i="0" u="none" strike="noStrike" dirty="0" err="1">
                          <a:solidFill>
                            <a:srgbClr val="CF3338"/>
                          </a:solidFill>
                          <a:effectLst/>
                          <a:latin typeface="Consolas" panose="020B0609020204030204" pitchFamily="49" charset="0"/>
                        </a:rPr>
                        <a:t>nameFirst</a:t>
                      </a:r>
                      <a:r>
                        <a:rPr lang="en-US" sz="2800" b="0" i="0" u="none" strike="noStrike" dirty="0">
                          <a:solidFill>
                            <a:srgbClr val="CF3338"/>
                          </a:solidFill>
                          <a:effectLst/>
                          <a:latin typeface="Consolas" panose="020B0609020204030204" pitchFamily="49" charset="0"/>
                        </a:rPr>
                        <a:t>) &gt; 1</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r h="550976">
                <a:tc>
                  <a:txBody>
                    <a:bodyPr/>
                    <a:lstStyle/>
                    <a:p>
                      <a:pPr algn="l" fontAlgn="b"/>
                      <a:r>
                        <a:rPr lang="en-US" sz="2800" b="0" i="0" u="none" strike="noStrike" dirty="0">
                          <a:solidFill>
                            <a:srgbClr val="CF3338"/>
                          </a:solidFill>
                          <a:effectLst/>
                          <a:latin typeface="Consolas" panose="020B0609020204030204" pitchFamily="49" charset="0"/>
                        </a:rPr>
                        <a:t>ODORS</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Consolas" panose="020B0609020204030204" pitchFamily="49" charset="0"/>
                        </a:rPr>
                        <a:t>ORDER BY COUNT(</a:t>
                      </a:r>
                      <a:r>
                        <a:rPr lang="en-US" sz="2800" b="0" i="0" u="none" strike="noStrike" dirty="0" err="1">
                          <a:solidFill>
                            <a:srgbClr val="CF3338"/>
                          </a:solidFill>
                          <a:effectLst/>
                          <a:latin typeface="Consolas" panose="020B0609020204030204" pitchFamily="49" charset="0"/>
                        </a:rPr>
                        <a:t>nameFirst</a:t>
                      </a:r>
                      <a:r>
                        <a:rPr lang="en-US" sz="2800" b="0" i="0" u="none" strike="noStrike" dirty="0">
                          <a:solidFill>
                            <a:srgbClr val="CF3338"/>
                          </a:solidFill>
                          <a:effectLst/>
                          <a:latin typeface="Consolas" panose="020B0609020204030204" pitchFamily="49" charset="0"/>
                        </a:rPr>
                        <a:t>) DESC;</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1353601096"/>
                  </a:ext>
                </a:extLst>
              </a:tr>
            </a:tbl>
          </a:graphicData>
        </a:graphic>
      </p:graphicFrame>
      <p:pic>
        <p:nvPicPr>
          <p:cNvPr id="3" name="Graphic 2" descr="Neutral face with no fill">
            <a:extLst>
              <a:ext uri="{FF2B5EF4-FFF2-40B4-BE49-F238E27FC236}">
                <a16:creationId xmlns:a16="http://schemas.microsoft.com/office/drawing/2014/main" id="{87ED3266-23F4-4697-925A-F54687A13F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19999" y="1127081"/>
            <a:ext cx="4243571" cy="4243571"/>
          </a:xfrm>
          <a:prstGeom prst="rect">
            <a:avLst/>
          </a:prstGeom>
        </p:spPr>
      </p:pic>
    </p:spTree>
    <p:extLst>
      <p:ext uri="{BB962C8B-B14F-4D97-AF65-F5344CB8AC3E}">
        <p14:creationId xmlns:p14="http://schemas.microsoft.com/office/powerpoint/2010/main" val="31454725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6637715"/>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Teams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maximum number of home runs hit by a team for each year since 1980. Include only those years where fewer than 200 home runs were hit by any team. Sort the results from high to low.</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For NL teams that won the World Series that year, what was the maximum number of games won? Include only those teams that won at least 100 games for one of those years. Sort the results from high to low. </a:t>
            </a: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31081130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7692362"/>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Teams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maximum number of home runs hit by a team for each year since 1980. Include only those years where fewer than 200 home runs were hit by any team. Sort the results from high to low.</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For NL teams that won the World Series that year, what was the maximum number of games won? Include only those teams that won at least 100 games for one of those years. Sort the results from high to low. </a:t>
            </a:r>
          </a:p>
          <a:p>
            <a:pPr marL="95250" lvl="0">
              <a:lnSpc>
                <a:spcPct val="115000"/>
              </a:lnSpc>
              <a:spcBef>
                <a:spcPts val="750"/>
              </a:spcBef>
              <a:buClr>
                <a:srgbClr val="C00000"/>
              </a:buClr>
              <a:buSzPts val="2100"/>
            </a:pPr>
            <a:r>
              <a:rPr lang="en-US" sz="2400" dirty="0">
                <a:solidFill>
                  <a:srgbClr val="C00000"/>
                </a:solidFill>
                <a:latin typeface="Pragmatica" panose="020B0403040502020204"/>
              </a:rPr>
              <a:t>Solutions: </a:t>
            </a:r>
            <a:r>
              <a:rPr lang="en-US" dirty="0" err="1">
                <a:solidFill>
                  <a:srgbClr val="C00000"/>
                </a:solidFill>
                <a:latin typeface="Consolas" panose="020B0609020204030204" pitchFamily="49" charset="0"/>
              </a:rPr>
              <a:t>sql</a:t>
            </a:r>
            <a:r>
              <a:rPr lang="en-US" dirty="0">
                <a:solidFill>
                  <a:srgbClr val="C00000"/>
                </a:solidFill>
                <a:latin typeface="Consolas" panose="020B0609020204030204" pitchFamily="49" charset="0"/>
              </a:rPr>
              <a:t>-all-statements-in-one-</a:t>
            </a:r>
            <a:r>
              <a:rPr lang="en-US" dirty="0" err="1">
                <a:solidFill>
                  <a:srgbClr val="C00000"/>
                </a:solidFill>
                <a:latin typeface="Consolas" panose="020B0609020204030204" pitchFamily="49" charset="0"/>
              </a:rPr>
              <a:t>drill.sql</a:t>
            </a:r>
            <a:endParaRPr lang="en-US" sz="2400" dirty="0">
              <a:solidFill>
                <a:srgbClr val="C00000"/>
              </a:solidFill>
              <a:latin typeface="Consolas" panose="020B0609020204030204" pitchFamily="49" charset="0"/>
            </a:endParaRPr>
          </a:p>
          <a:p>
            <a:pPr marL="95250" lvl="0">
              <a:lnSpc>
                <a:spcPct val="115000"/>
              </a:lnSpc>
              <a:spcBef>
                <a:spcPts val="750"/>
              </a:spcBef>
              <a:buClr>
                <a:srgbClr val="C00000"/>
              </a:buClr>
              <a:buSzPts val="2100"/>
            </a:pPr>
            <a:endParaRPr lang="en-US" sz="2400" dirty="0">
              <a:solidFill>
                <a:srgbClr val="C00000"/>
              </a:solidFill>
              <a:latin typeface="Pragmatica" panose="020B0403040502020204"/>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25161457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From </a:t>
            </a:r>
            <a:r>
              <a:rPr lang="en-US" sz="6600" b="1" dirty="0">
                <a:solidFill>
                  <a:schemeClr val="bg1"/>
                </a:solidFill>
                <a:latin typeface="Consolas" panose="020B0609020204030204" pitchFamily="49" charset="0"/>
              </a:rPr>
              <a:t>VLOOKUP()</a:t>
            </a:r>
            <a:r>
              <a:rPr lang="en-US" sz="6600" b="1" dirty="0">
                <a:solidFill>
                  <a:schemeClr val="bg1"/>
                </a:solidFill>
                <a:latin typeface="Normafixed Tryout" panose="00000409000000000000" pitchFamily="49" charset="0"/>
              </a:rPr>
              <a:t> to </a:t>
            </a:r>
            <a:r>
              <a:rPr lang="en-US" sz="6600" b="1" dirty="0">
                <a:solidFill>
                  <a:schemeClr val="bg1"/>
                </a:solidFill>
                <a:latin typeface="Consolas" panose="020B0609020204030204" pitchFamily="49" charset="0"/>
              </a:rPr>
              <a:t>JOIN</a:t>
            </a:r>
          </a:p>
        </p:txBody>
      </p:sp>
    </p:spTree>
    <p:extLst>
      <p:ext uri="{BB962C8B-B14F-4D97-AF65-F5344CB8AC3E}">
        <p14:creationId xmlns:p14="http://schemas.microsoft.com/office/powerpoint/2010/main" val="562825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6214198" cy="4154984"/>
          </a:xfrm>
          <a:prstGeom prst="rect">
            <a:avLst/>
          </a:prstGeom>
          <a:noFill/>
        </p:spPr>
        <p:txBody>
          <a:bodyPr wrap="square" rtlCol="0">
            <a:spAutoFit/>
          </a:bodyPr>
          <a:lstStyle/>
          <a:p>
            <a:r>
              <a:rPr lang="en-US" sz="4400" dirty="0">
                <a:latin typeface="Aliens &amp; cows" panose="00000500000000000000" pitchFamily="2" charset="0"/>
              </a:rPr>
              <a:t>How do we get information from more than one table at a time?</a:t>
            </a:r>
          </a:p>
          <a:p>
            <a:endParaRPr lang="en-US" sz="4400" dirty="0">
              <a:latin typeface="Aliens &amp; cows" panose="00000500000000000000" pitchFamily="2" charset="0"/>
            </a:endParaRPr>
          </a:p>
          <a:p>
            <a:r>
              <a:rPr lang="en-US" sz="4400" i="1" dirty="0">
                <a:latin typeface="Aliens &amp; cows" panose="00000500000000000000" pitchFamily="2" charset="0"/>
              </a:rPr>
              <a:t>What makes a relational database, relational?</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4" name="Google Shape;724;p91">
            <a:extLst>
              <a:ext uri="{FF2B5EF4-FFF2-40B4-BE49-F238E27FC236}">
                <a16:creationId xmlns:a16="http://schemas.microsoft.com/office/drawing/2014/main" id="{E6F6895D-0B13-48EB-8ED9-7BE5D42CEAF4}"/>
              </a:ext>
            </a:extLst>
          </p:cNvPr>
          <p:cNvPicPr preferRelativeResize="0"/>
          <p:nvPr/>
        </p:nvPicPr>
        <p:blipFill>
          <a:blip r:embed="rId3">
            <a:alphaModFix/>
          </a:blip>
          <a:stretch>
            <a:fillRect/>
          </a:stretch>
        </p:blipFill>
        <p:spPr>
          <a:xfrm>
            <a:off x="7376984" y="755293"/>
            <a:ext cx="4263513" cy="3998854"/>
          </a:xfrm>
          <a:prstGeom prst="rect">
            <a:avLst/>
          </a:prstGeom>
          <a:noFill/>
          <a:ln>
            <a:noFill/>
          </a:ln>
        </p:spPr>
      </p:pic>
      <p:sp>
        <p:nvSpPr>
          <p:cNvPr id="5" name="Google Shape;725;p91">
            <a:extLst>
              <a:ext uri="{FF2B5EF4-FFF2-40B4-BE49-F238E27FC236}">
                <a16:creationId xmlns:a16="http://schemas.microsoft.com/office/drawing/2014/main" id="{28051CB7-9AB4-40EA-BC0B-FB2891694844}"/>
              </a:ext>
            </a:extLst>
          </p:cNvPr>
          <p:cNvSpPr txBox="1"/>
          <p:nvPr/>
        </p:nvSpPr>
        <p:spPr>
          <a:xfrm>
            <a:off x="7376984" y="4754147"/>
            <a:ext cx="3512100" cy="98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707070"/>
                </a:solidFill>
                <a:latin typeface="Pragmatica" panose="020B0403040502020204"/>
              </a:rPr>
              <a:t>https://dev.to/helenanders26/sql-series-all-about-sql-joins-15ol</a:t>
            </a:r>
            <a:endParaRPr dirty="0">
              <a:solidFill>
                <a:srgbClr val="707070"/>
              </a:solidFill>
              <a:latin typeface="Pragmatica" panose="020B0403040502020204"/>
            </a:endParaRPr>
          </a:p>
        </p:txBody>
      </p:sp>
    </p:spTree>
    <p:extLst>
      <p:ext uri="{BB962C8B-B14F-4D97-AF65-F5344CB8AC3E}">
        <p14:creationId xmlns:p14="http://schemas.microsoft.com/office/powerpoint/2010/main" val="38763519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vlookup-vs-join.xlsx</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20171635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39" y="113388"/>
            <a:ext cx="11552317" cy="769441"/>
          </a:xfrm>
          <a:prstGeom prst="rect">
            <a:avLst/>
          </a:prstGeom>
          <a:noFill/>
        </p:spPr>
        <p:txBody>
          <a:bodyPr wrap="square" rtlCol="0">
            <a:spAutoFit/>
          </a:bodyPr>
          <a:lstStyle/>
          <a:p>
            <a:r>
              <a:rPr lang="en-US" sz="4400" dirty="0">
                <a:latin typeface="Aliens &amp; cows" panose="00000500000000000000" pitchFamily="2" charset="0"/>
              </a:rPr>
              <a:t>FROM </a:t>
            </a:r>
            <a:r>
              <a:rPr lang="en-US" sz="4400" dirty="0">
                <a:latin typeface="Consolas" panose="020B0609020204030204" pitchFamily="49" charset="0"/>
              </a:rPr>
              <a:t>VLOOKUP() </a:t>
            </a:r>
            <a:r>
              <a:rPr lang="en-US" sz="4400" dirty="0">
                <a:latin typeface="Aliens &amp; cows" panose="00000500000000000000" pitchFamily="2" charset="0"/>
              </a:rPr>
              <a:t>Duct Tape to </a:t>
            </a:r>
            <a:r>
              <a:rPr lang="en-US" sz="4400" dirty="0">
                <a:latin typeface="Consolas" panose="020B0609020204030204" pitchFamily="49" charset="0"/>
              </a:rPr>
              <a:t>JOIN</a:t>
            </a:r>
            <a:r>
              <a:rPr lang="en-US" sz="4400" dirty="0">
                <a:latin typeface="Aliens &amp; cows" panose="00000500000000000000" pitchFamily="2" charset="0"/>
              </a:rPr>
              <a:t> Blowtorch</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5" name="Google Shape;758;p95">
            <a:extLst>
              <a:ext uri="{FF2B5EF4-FFF2-40B4-BE49-F238E27FC236}">
                <a16:creationId xmlns:a16="http://schemas.microsoft.com/office/drawing/2014/main" id="{4D48BE15-A2E6-4B7F-B7B7-4B2B9643E5E4}"/>
              </a:ext>
            </a:extLst>
          </p:cNvPr>
          <p:cNvPicPr preferRelativeResize="0"/>
          <p:nvPr/>
        </p:nvPicPr>
        <p:blipFill>
          <a:blip r:embed="rId3">
            <a:alphaModFix/>
          </a:blip>
          <a:stretch>
            <a:fillRect/>
          </a:stretch>
        </p:blipFill>
        <p:spPr>
          <a:xfrm>
            <a:off x="347239" y="1681990"/>
            <a:ext cx="4806421" cy="3842757"/>
          </a:xfrm>
          <a:prstGeom prst="rect">
            <a:avLst/>
          </a:prstGeom>
          <a:noFill/>
          <a:ln>
            <a:noFill/>
          </a:ln>
        </p:spPr>
      </p:pic>
      <p:pic>
        <p:nvPicPr>
          <p:cNvPr id="6" name="Google Shape;759;p95">
            <a:extLst>
              <a:ext uri="{FF2B5EF4-FFF2-40B4-BE49-F238E27FC236}">
                <a16:creationId xmlns:a16="http://schemas.microsoft.com/office/drawing/2014/main" id="{38A2C534-9DE1-4D04-B967-F8FB879D6CFF}"/>
              </a:ext>
            </a:extLst>
          </p:cNvPr>
          <p:cNvPicPr preferRelativeResize="0"/>
          <p:nvPr/>
        </p:nvPicPr>
        <p:blipFill>
          <a:blip r:embed="rId4">
            <a:alphaModFix/>
          </a:blip>
          <a:stretch>
            <a:fillRect/>
          </a:stretch>
        </p:blipFill>
        <p:spPr>
          <a:xfrm>
            <a:off x="5923005" y="1681990"/>
            <a:ext cx="5445643" cy="3842756"/>
          </a:xfrm>
          <a:prstGeom prst="rect">
            <a:avLst/>
          </a:prstGeom>
          <a:noFill/>
          <a:ln>
            <a:noFill/>
          </a:ln>
        </p:spPr>
      </p:pic>
    </p:spTree>
    <p:extLst>
      <p:ext uri="{BB962C8B-B14F-4D97-AF65-F5344CB8AC3E}">
        <p14:creationId xmlns:p14="http://schemas.microsoft.com/office/powerpoint/2010/main" val="19729861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Key-lookup</a:t>
            </a:r>
          </a:p>
        </p:txBody>
      </p:sp>
      <p:sp>
        <p:nvSpPr>
          <p:cNvPr id="3" name="TextBox 2"/>
          <p:cNvSpPr txBox="1"/>
          <p:nvPr/>
        </p:nvSpPr>
        <p:spPr>
          <a:xfrm>
            <a:off x="433738" y="1353599"/>
            <a:ext cx="5164238" cy="2246769"/>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b="1" dirty="0">
                <a:solidFill>
                  <a:srgbClr val="CF3338"/>
                </a:solidFill>
                <a:latin typeface="Pragmatica" panose="020B0403040502020204" pitchFamily="34" charset="0"/>
              </a:rPr>
              <a:t>Primary key: </a:t>
            </a:r>
            <a:r>
              <a:rPr lang="en-US" sz="2800" dirty="0">
                <a:solidFill>
                  <a:srgbClr val="707070"/>
                </a:solidFill>
                <a:latin typeface="Pragmatica" panose="020B0403040502020204" pitchFamily="34" charset="0"/>
              </a:rPr>
              <a:t>Unique, unchanging identifier</a:t>
            </a:r>
          </a:p>
          <a:p>
            <a:pPr marL="457200" indent="-457200">
              <a:buClr>
                <a:srgbClr val="CF3338"/>
              </a:buClr>
              <a:buFont typeface="Arial" panose="020B0604020202020204" pitchFamily="34" charset="0"/>
              <a:buChar char="•"/>
            </a:pPr>
            <a:r>
              <a:rPr lang="en-US" sz="2800" b="1" dirty="0">
                <a:solidFill>
                  <a:srgbClr val="CF3338"/>
                </a:solidFill>
                <a:latin typeface="Pragmatica" panose="020B0403040502020204" pitchFamily="34" charset="0"/>
              </a:rPr>
              <a:t>Foreign key: </a:t>
            </a:r>
            <a:r>
              <a:rPr lang="en-US" sz="2800" dirty="0">
                <a:solidFill>
                  <a:srgbClr val="707070"/>
                </a:solidFill>
                <a:latin typeface="Pragmatica" panose="020B0403040502020204" pitchFamily="34" charset="0"/>
              </a:rPr>
              <a:t>References the primary key of another table</a:t>
            </a:r>
          </a:p>
          <a:p>
            <a:pPr>
              <a:buClr>
                <a:srgbClr val="CF3338"/>
              </a:buClr>
            </a:pPr>
            <a:endParaRPr lang="en-US" sz="2800" dirty="0">
              <a:solidFill>
                <a:srgbClr val="707070"/>
              </a:solidFill>
              <a:latin typeface="Pragmatica" panose="020B0403040502020204" pitchFamily="34" charset="0"/>
            </a:endParaRP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4" name="Graphic 3" descr="Key">
            <a:extLst>
              <a:ext uri="{FF2B5EF4-FFF2-40B4-BE49-F238E27FC236}">
                <a16:creationId xmlns:a16="http://schemas.microsoft.com/office/drawing/2014/main" id="{8EAE8F64-A468-45AE-85ED-EC918CD16F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00607" y="197526"/>
            <a:ext cx="6244153" cy="6244153"/>
          </a:xfrm>
          <a:prstGeom prst="rect">
            <a:avLst/>
          </a:prstGeom>
        </p:spPr>
      </p:pic>
    </p:spTree>
    <p:extLst>
      <p:ext uri="{BB962C8B-B14F-4D97-AF65-F5344CB8AC3E}">
        <p14:creationId xmlns:p14="http://schemas.microsoft.com/office/powerpoint/2010/main" val="29696110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Ever been asked for your ID number?</a:t>
            </a:r>
          </a:p>
        </p:txBody>
      </p:sp>
      <p:sp>
        <p:nvSpPr>
          <p:cNvPr id="3" name="TextBox 2"/>
          <p:cNvSpPr txBox="1"/>
          <p:nvPr/>
        </p:nvSpPr>
        <p:spPr>
          <a:xfrm>
            <a:off x="433738" y="1353599"/>
            <a:ext cx="5164238" cy="523220"/>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b="1" dirty="0">
                <a:solidFill>
                  <a:srgbClr val="CF3338"/>
                </a:solidFill>
                <a:latin typeface="Pragmatica" panose="020B0403040502020204" pitchFamily="34" charset="0"/>
              </a:rPr>
              <a:t>That’s your primary key!</a:t>
            </a:r>
            <a:endParaRPr lang="en-US" sz="2800" dirty="0">
              <a:solidFill>
                <a:srgbClr val="707070"/>
              </a:solidFill>
              <a:latin typeface="Pragmatica" panose="020B0403040502020204" pitchFamily="34" charset="0"/>
            </a:endParaRP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5" name="Graphic 4" descr="Employee badge">
            <a:extLst>
              <a:ext uri="{FF2B5EF4-FFF2-40B4-BE49-F238E27FC236}">
                <a16:creationId xmlns:a16="http://schemas.microsoft.com/office/drawing/2014/main" id="{CE2114E0-BC4D-444B-A113-30DD48DDEA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80364" y="1094918"/>
            <a:ext cx="5714688" cy="5714688"/>
          </a:xfrm>
          <a:prstGeom prst="rect">
            <a:avLst/>
          </a:prstGeom>
        </p:spPr>
      </p:pic>
    </p:spTree>
    <p:extLst>
      <p:ext uri="{BB962C8B-B14F-4D97-AF65-F5344CB8AC3E}">
        <p14:creationId xmlns:p14="http://schemas.microsoft.com/office/powerpoint/2010/main" val="15777270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One-to-one relationship</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4" name="Picture 3">
            <a:extLst>
              <a:ext uri="{FF2B5EF4-FFF2-40B4-BE49-F238E27FC236}">
                <a16:creationId xmlns:a16="http://schemas.microsoft.com/office/drawing/2014/main" id="{72530B36-B7C4-4379-8828-94AD8BDE3CD6}"/>
              </a:ext>
            </a:extLst>
          </p:cNvPr>
          <p:cNvPicPr>
            <a:picLocks noChangeAspect="1"/>
          </p:cNvPicPr>
          <p:nvPr/>
        </p:nvPicPr>
        <p:blipFill>
          <a:blip r:embed="rId4"/>
          <a:stretch>
            <a:fillRect/>
          </a:stretch>
        </p:blipFill>
        <p:spPr>
          <a:xfrm>
            <a:off x="2228822" y="1633855"/>
            <a:ext cx="1186800" cy="3409667"/>
          </a:xfrm>
          <a:prstGeom prst="rect">
            <a:avLst/>
          </a:prstGeom>
        </p:spPr>
      </p:pic>
      <p:pic>
        <p:nvPicPr>
          <p:cNvPr id="9" name="Picture 8">
            <a:extLst>
              <a:ext uri="{FF2B5EF4-FFF2-40B4-BE49-F238E27FC236}">
                <a16:creationId xmlns:a16="http://schemas.microsoft.com/office/drawing/2014/main" id="{C4C9EAC8-820E-4BD0-8D20-92FF2D98C33C}"/>
              </a:ext>
            </a:extLst>
          </p:cNvPr>
          <p:cNvPicPr>
            <a:picLocks noChangeAspect="1"/>
          </p:cNvPicPr>
          <p:nvPr/>
        </p:nvPicPr>
        <p:blipFill>
          <a:blip r:embed="rId5"/>
          <a:stretch>
            <a:fillRect/>
          </a:stretch>
        </p:blipFill>
        <p:spPr>
          <a:xfrm>
            <a:off x="5634095" y="2359378"/>
            <a:ext cx="5643751" cy="3255267"/>
          </a:xfrm>
          <a:prstGeom prst="rect">
            <a:avLst/>
          </a:prstGeom>
        </p:spPr>
      </p:pic>
      <p:cxnSp>
        <p:nvCxnSpPr>
          <p:cNvPr id="13" name="Straight Connector 12">
            <a:extLst>
              <a:ext uri="{FF2B5EF4-FFF2-40B4-BE49-F238E27FC236}">
                <a16:creationId xmlns:a16="http://schemas.microsoft.com/office/drawing/2014/main" id="{72C4CCE4-822C-4460-893B-F6532DB644E9}"/>
              </a:ext>
            </a:extLst>
          </p:cNvPr>
          <p:cNvCxnSpPr>
            <a:cxnSpLocks/>
          </p:cNvCxnSpPr>
          <p:nvPr/>
        </p:nvCxnSpPr>
        <p:spPr>
          <a:xfrm>
            <a:off x="2822222" y="1952978"/>
            <a:ext cx="3036712" cy="812800"/>
          </a:xfrm>
          <a:prstGeom prst="line">
            <a:avLst/>
          </a:prstGeom>
          <a:ln w="38100">
            <a:solidFill>
              <a:srgbClr val="CF333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9727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4183709"/>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Demo</a:t>
            </a:r>
          </a:p>
          <a:p>
            <a:r>
              <a:rPr lang="en-US" sz="2800" dirty="0">
                <a:solidFill>
                  <a:srgbClr val="CF3338"/>
                </a:solidFill>
                <a:latin typeface="Pragmatica" panose="020B0403040502020204" pitchFamily="34" charset="0"/>
              </a:rPr>
              <a:t>Using </a:t>
            </a:r>
            <a:r>
              <a:rPr lang="en-US" sz="2800" dirty="0">
                <a:solidFill>
                  <a:srgbClr val="CF3338"/>
                </a:solidFill>
                <a:latin typeface="Consolas" panose="020B0609020204030204" pitchFamily="49" charset="0"/>
              </a:rPr>
              <a:t>wholesale-customers</a:t>
            </a:r>
            <a:r>
              <a:rPr lang="en-US" sz="2800" dirty="0">
                <a:solidFill>
                  <a:srgbClr val="CF3338"/>
                </a:solidFill>
                <a:latin typeface="Pragmatica" panose="020B0403040502020204" pitchFamily="34" charset="0"/>
              </a:rPr>
              <a:t> worksheet:</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Get the total sum of sales by Region, then Channel</a:t>
            </a:r>
            <a:endParaRPr lang="en-US" sz="2400" dirty="0">
              <a:solidFill>
                <a:srgbClr val="C00000"/>
              </a:solidFill>
              <a:latin typeface="Consolas" panose="020B0609020204030204" pitchFamily="49" charset="0"/>
              <a:ea typeface="Consolas"/>
              <a:cs typeface="Consolas"/>
              <a:sym typeface="Consolas"/>
            </a:endParaRP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34984938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One-to-many relationship</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2" name="Picture 1">
            <a:extLst>
              <a:ext uri="{FF2B5EF4-FFF2-40B4-BE49-F238E27FC236}">
                <a16:creationId xmlns:a16="http://schemas.microsoft.com/office/drawing/2014/main" id="{2D20338C-EAD6-4636-8E38-54EBD641D0BC}"/>
              </a:ext>
            </a:extLst>
          </p:cNvPr>
          <p:cNvPicPr>
            <a:picLocks noChangeAspect="1"/>
          </p:cNvPicPr>
          <p:nvPr/>
        </p:nvPicPr>
        <p:blipFill>
          <a:blip r:embed="rId4"/>
          <a:stretch>
            <a:fillRect/>
          </a:stretch>
        </p:blipFill>
        <p:spPr>
          <a:xfrm>
            <a:off x="8495815" y="4151989"/>
            <a:ext cx="1928550" cy="1556867"/>
          </a:xfrm>
          <a:prstGeom prst="rect">
            <a:avLst/>
          </a:prstGeom>
        </p:spPr>
      </p:pic>
      <p:pic>
        <p:nvPicPr>
          <p:cNvPr id="3" name="Picture 2">
            <a:extLst>
              <a:ext uri="{FF2B5EF4-FFF2-40B4-BE49-F238E27FC236}">
                <a16:creationId xmlns:a16="http://schemas.microsoft.com/office/drawing/2014/main" id="{22A93F87-0F77-4F09-92F8-AED0AA65E2C9}"/>
              </a:ext>
            </a:extLst>
          </p:cNvPr>
          <p:cNvPicPr>
            <a:picLocks noChangeAspect="1"/>
          </p:cNvPicPr>
          <p:nvPr/>
        </p:nvPicPr>
        <p:blipFill>
          <a:blip r:embed="rId5"/>
          <a:stretch>
            <a:fillRect/>
          </a:stretch>
        </p:blipFill>
        <p:spPr>
          <a:xfrm>
            <a:off x="1054933" y="1576052"/>
            <a:ext cx="5643751" cy="3255267"/>
          </a:xfrm>
          <a:prstGeom prst="rect">
            <a:avLst/>
          </a:prstGeom>
        </p:spPr>
      </p:pic>
      <p:cxnSp>
        <p:nvCxnSpPr>
          <p:cNvPr id="7" name="Straight Arrow Connector 6">
            <a:extLst>
              <a:ext uri="{FF2B5EF4-FFF2-40B4-BE49-F238E27FC236}">
                <a16:creationId xmlns:a16="http://schemas.microsoft.com/office/drawing/2014/main" id="{98852686-4305-4023-A0D6-B7B7BC7ABA77}"/>
              </a:ext>
            </a:extLst>
          </p:cNvPr>
          <p:cNvCxnSpPr>
            <a:cxnSpLocks/>
          </p:cNvCxnSpPr>
          <p:nvPr/>
        </p:nvCxnSpPr>
        <p:spPr>
          <a:xfrm>
            <a:off x="6254044" y="1907822"/>
            <a:ext cx="2709334" cy="3093156"/>
          </a:xfrm>
          <a:prstGeom prst="straightConnector1">
            <a:avLst/>
          </a:prstGeom>
          <a:ln w="28575">
            <a:solidFill>
              <a:srgbClr val="CF3338"/>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1A9420F-D074-4D09-9072-99C7538FAE45}"/>
              </a:ext>
            </a:extLst>
          </p:cNvPr>
          <p:cNvCxnSpPr>
            <a:cxnSpLocks/>
          </p:cNvCxnSpPr>
          <p:nvPr/>
        </p:nvCxnSpPr>
        <p:spPr>
          <a:xfrm>
            <a:off x="6254044" y="2799644"/>
            <a:ext cx="2709334" cy="2201334"/>
          </a:xfrm>
          <a:prstGeom prst="straightConnector1">
            <a:avLst/>
          </a:prstGeom>
          <a:ln w="28575">
            <a:solidFill>
              <a:srgbClr val="CF3338"/>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0A491F3-2E97-4282-89DF-FE663EC54A18}"/>
              </a:ext>
            </a:extLst>
          </p:cNvPr>
          <p:cNvCxnSpPr>
            <a:cxnSpLocks/>
          </p:cNvCxnSpPr>
          <p:nvPr/>
        </p:nvCxnSpPr>
        <p:spPr>
          <a:xfrm>
            <a:off x="6254044" y="4151989"/>
            <a:ext cx="2709334" cy="848989"/>
          </a:xfrm>
          <a:prstGeom prst="straightConnector1">
            <a:avLst/>
          </a:prstGeom>
          <a:ln w="28575">
            <a:solidFill>
              <a:srgbClr val="CF333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41635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Introducing Schemas</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7" name="Google Shape;810;p102">
            <a:extLst>
              <a:ext uri="{FF2B5EF4-FFF2-40B4-BE49-F238E27FC236}">
                <a16:creationId xmlns:a16="http://schemas.microsoft.com/office/drawing/2014/main" id="{FA05D20D-060F-489E-893E-03982995096A}"/>
              </a:ext>
            </a:extLst>
          </p:cNvPr>
          <p:cNvPicPr preferRelativeResize="0"/>
          <p:nvPr/>
        </p:nvPicPr>
        <p:blipFill>
          <a:blip r:embed="rId4">
            <a:alphaModFix/>
          </a:blip>
          <a:stretch>
            <a:fillRect/>
          </a:stretch>
        </p:blipFill>
        <p:spPr>
          <a:xfrm>
            <a:off x="1665167" y="1495428"/>
            <a:ext cx="7016976" cy="3875225"/>
          </a:xfrm>
          <a:prstGeom prst="rect">
            <a:avLst/>
          </a:prstGeom>
          <a:noFill/>
          <a:ln>
            <a:noFill/>
          </a:ln>
        </p:spPr>
      </p:pic>
    </p:spTree>
    <p:extLst>
      <p:ext uri="{BB962C8B-B14F-4D97-AF65-F5344CB8AC3E}">
        <p14:creationId xmlns:p14="http://schemas.microsoft.com/office/powerpoint/2010/main" val="9813490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1415772"/>
          </a:xfrm>
          <a:prstGeom prst="rect">
            <a:avLst/>
          </a:prstGeom>
          <a:noFill/>
        </p:spPr>
        <p:txBody>
          <a:bodyPr wrap="square" rtlCol="0">
            <a:spAutoFit/>
          </a:bodyPr>
          <a:lstStyle/>
          <a:p>
            <a:r>
              <a:rPr lang="en-US" sz="5400" dirty="0">
                <a:latin typeface="Consolas" panose="020B0609020204030204" pitchFamily="49" charset="0"/>
              </a:rPr>
              <a:t>INNER JOIN</a:t>
            </a:r>
          </a:p>
          <a:p>
            <a:r>
              <a:rPr lang="en-US" sz="3200" dirty="0">
                <a:latin typeface="Pragmatica" panose="020B0403040502020204"/>
              </a:rPr>
              <a:t>Returns records with matching values in both Table A and Table B</a:t>
            </a:r>
            <a:endParaRPr lang="en-US" sz="4400" dirty="0">
              <a:latin typeface="Pragmatica" panose="020B0403040502020204"/>
            </a:endParaRP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19" name="Freeform: Shape 18">
            <a:extLst>
              <a:ext uri="{FF2B5EF4-FFF2-40B4-BE49-F238E27FC236}">
                <a16:creationId xmlns:a16="http://schemas.microsoft.com/office/drawing/2014/main" id="{22860E8B-2615-49FF-BC37-45BF16CEE33D}"/>
              </a:ext>
            </a:extLst>
          </p:cNvPr>
          <p:cNvSpPr/>
          <p:nvPr/>
        </p:nvSpPr>
        <p:spPr>
          <a:xfrm>
            <a:off x="5697794" y="2370211"/>
            <a:ext cx="1233949" cy="3007397"/>
          </a:xfrm>
          <a:custGeom>
            <a:avLst/>
            <a:gdLst>
              <a:gd name="connsiteX0" fmla="*/ 616974 w 1233949"/>
              <a:gd name="connsiteY0" fmla="*/ 0 h 3007397"/>
              <a:gd name="connsiteX1" fmla="*/ 697344 w 1233949"/>
              <a:gd name="connsiteY1" fmla="*/ 83989 h 3007397"/>
              <a:gd name="connsiteX2" fmla="*/ 1233949 w 1233949"/>
              <a:gd name="connsiteY2" fmla="*/ 1503699 h 3007397"/>
              <a:gd name="connsiteX3" fmla="*/ 697344 w 1233949"/>
              <a:gd name="connsiteY3" fmla="*/ 2923409 h 3007397"/>
              <a:gd name="connsiteX4" fmla="*/ 616975 w 1233949"/>
              <a:gd name="connsiteY4" fmla="*/ 3007397 h 3007397"/>
              <a:gd name="connsiteX5" fmla="*/ 536605 w 1233949"/>
              <a:gd name="connsiteY5" fmla="*/ 2923408 h 3007397"/>
              <a:gd name="connsiteX6" fmla="*/ 0 w 1233949"/>
              <a:gd name="connsiteY6" fmla="*/ 1503698 h 3007397"/>
              <a:gd name="connsiteX7" fmla="*/ 536605 w 1233949"/>
              <a:gd name="connsiteY7" fmla="*/ 83988 h 3007397"/>
              <a:gd name="connsiteX8" fmla="*/ 616974 w 1233949"/>
              <a:gd name="connsiteY8" fmla="*/ 0 h 300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3949" h="3007397">
                <a:moveTo>
                  <a:pt x="616974" y="0"/>
                </a:moveTo>
                <a:lnTo>
                  <a:pt x="697344" y="83989"/>
                </a:lnTo>
                <a:cubicBezTo>
                  <a:pt x="1032572" y="469797"/>
                  <a:pt x="1233949" y="964412"/>
                  <a:pt x="1233949" y="1503699"/>
                </a:cubicBezTo>
                <a:cubicBezTo>
                  <a:pt x="1233949" y="2042987"/>
                  <a:pt x="1032572" y="2537602"/>
                  <a:pt x="697344" y="2923409"/>
                </a:cubicBezTo>
                <a:lnTo>
                  <a:pt x="616975" y="3007397"/>
                </a:lnTo>
                <a:lnTo>
                  <a:pt x="536605" y="2923408"/>
                </a:lnTo>
                <a:cubicBezTo>
                  <a:pt x="201377" y="2537601"/>
                  <a:pt x="0" y="2042986"/>
                  <a:pt x="0" y="1503698"/>
                </a:cubicBezTo>
                <a:cubicBezTo>
                  <a:pt x="0" y="964411"/>
                  <a:pt x="201377" y="469796"/>
                  <a:pt x="536605" y="83988"/>
                </a:cubicBezTo>
                <a:lnTo>
                  <a:pt x="616974" y="0"/>
                </a:lnTo>
                <a:close/>
              </a:path>
            </a:pathLst>
          </a:cu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2182AB4-4B80-43FA-A67E-55A9707F9A8C}"/>
              </a:ext>
            </a:extLst>
          </p:cNvPr>
          <p:cNvSpPr/>
          <p:nvPr/>
        </p:nvSpPr>
        <p:spPr>
          <a:xfrm>
            <a:off x="6314767" y="1641985"/>
            <a:ext cx="4082846" cy="4463846"/>
          </a:xfrm>
          <a:custGeom>
            <a:avLst/>
            <a:gdLst>
              <a:gd name="connsiteX0" fmla="*/ 1732936 w 4082846"/>
              <a:gd name="connsiteY0" fmla="*/ 0 h 4463846"/>
              <a:gd name="connsiteX1" fmla="*/ 4082846 w 4082846"/>
              <a:gd name="connsiteY1" fmla="*/ 2231923 h 4463846"/>
              <a:gd name="connsiteX2" fmla="*/ 1732936 w 4082846"/>
              <a:gd name="connsiteY2" fmla="*/ 4463846 h 4463846"/>
              <a:gd name="connsiteX3" fmla="*/ 71299 w 4082846"/>
              <a:gd name="connsiteY3" fmla="*/ 3810131 h 4463846"/>
              <a:gd name="connsiteX4" fmla="*/ 1 w 4082846"/>
              <a:gd name="connsiteY4" fmla="*/ 3735622 h 4463846"/>
              <a:gd name="connsiteX5" fmla="*/ 80370 w 4082846"/>
              <a:gd name="connsiteY5" fmla="*/ 3651634 h 4463846"/>
              <a:gd name="connsiteX6" fmla="*/ 616975 w 4082846"/>
              <a:gd name="connsiteY6" fmla="*/ 2231924 h 4463846"/>
              <a:gd name="connsiteX7" fmla="*/ 80370 w 4082846"/>
              <a:gd name="connsiteY7" fmla="*/ 812214 h 4463846"/>
              <a:gd name="connsiteX8" fmla="*/ 0 w 4082846"/>
              <a:gd name="connsiteY8" fmla="*/ 728225 h 4463846"/>
              <a:gd name="connsiteX9" fmla="*/ 71299 w 4082846"/>
              <a:gd name="connsiteY9" fmla="*/ 653715 h 4463846"/>
              <a:gd name="connsiteX10" fmla="*/ 1732936 w 4082846"/>
              <a:gd name="connsiteY10" fmla="*/ 0 h 446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2846" h="4463846">
                <a:moveTo>
                  <a:pt x="1732936" y="0"/>
                </a:moveTo>
                <a:cubicBezTo>
                  <a:pt x="3030755" y="0"/>
                  <a:pt x="4082846" y="999266"/>
                  <a:pt x="4082846" y="2231923"/>
                </a:cubicBezTo>
                <a:cubicBezTo>
                  <a:pt x="4082846" y="3464580"/>
                  <a:pt x="3030755" y="4463846"/>
                  <a:pt x="1732936" y="4463846"/>
                </a:cubicBezTo>
                <a:cubicBezTo>
                  <a:pt x="1084027" y="4463846"/>
                  <a:pt x="496549" y="4214030"/>
                  <a:pt x="71299" y="3810131"/>
                </a:cubicBezTo>
                <a:lnTo>
                  <a:pt x="1" y="3735622"/>
                </a:lnTo>
                <a:lnTo>
                  <a:pt x="80370" y="3651634"/>
                </a:lnTo>
                <a:cubicBezTo>
                  <a:pt x="415598" y="3265827"/>
                  <a:pt x="616975" y="2771212"/>
                  <a:pt x="616975" y="2231924"/>
                </a:cubicBezTo>
                <a:cubicBezTo>
                  <a:pt x="616975" y="1692637"/>
                  <a:pt x="415598" y="1198022"/>
                  <a:pt x="80370" y="812214"/>
                </a:cubicBezTo>
                <a:lnTo>
                  <a:pt x="0" y="728225"/>
                </a:lnTo>
                <a:lnTo>
                  <a:pt x="71299" y="653715"/>
                </a:lnTo>
                <a:cubicBezTo>
                  <a:pt x="496549" y="249817"/>
                  <a:pt x="1084027" y="0"/>
                  <a:pt x="1732936"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2B709293-A6ED-42AC-93FE-4B497A045105}"/>
              </a:ext>
            </a:extLst>
          </p:cNvPr>
          <p:cNvSpPr/>
          <p:nvPr/>
        </p:nvSpPr>
        <p:spPr>
          <a:xfrm>
            <a:off x="2231924" y="1641985"/>
            <a:ext cx="4082846" cy="4463846"/>
          </a:xfrm>
          <a:custGeom>
            <a:avLst/>
            <a:gdLst>
              <a:gd name="connsiteX0" fmla="*/ 2349910 w 4082846"/>
              <a:gd name="connsiteY0" fmla="*/ 0 h 4463846"/>
              <a:gd name="connsiteX1" fmla="*/ 4011547 w 4082846"/>
              <a:gd name="connsiteY1" fmla="*/ 653715 h 4463846"/>
              <a:gd name="connsiteX2" fmla="*/ 4082845 w 4082846"/>
              <a:gd name="connsiteY2" fmla="*/ 728224 h 4463846"/>
              <a:gd name="connsiteX3" fmla="*/ 4002476 w 4082846"/>
              <a:gd name="connsiteY3" fmla="*/ 812212 h 4463846"/>
              <a:gd name="connsiteX4" fmla="*/ 3465871 w 4082846"/>
              <a:gd name="connsiteY4" fmla="*/ 2231922 h 4463846"/>
              <a:gd name="connsiteX5" fmla="*/ 4002476 w 4082846"/>
              <a:gd name="connsiteY5" fmla="*/ 3651632 h 4463846"/>
              <a:gd name="connsiteX6" fmla="*/ 4082846 w 4082846"/>
              <a:gd name="connsiteY6" fmla="*/ 3735621 h 4463846"/>
              <a:gd name="connsiteX7" fmla="*/ 4011547 w 4082846"/>
              <a:gd name="connsiteY7" fmla="*/ 3810131 h 4463846"/>
              <a:gd name="connsiteX8" fmla="*/ 2349910 w 4082846"/>
              <a:gd name="connsiteY8" fmla="*/ 4463846 h 4463846"/>
              <a:gd name="connsiteX9" fmla="*/ 0 w 4082846"/>
              <a:gd name="connsiteY9" fmla="*/ 2231923 h 4463846"/>
              <a:gd name="connsiteX10" fmla="*/ 2349910 w 4082846"/>
              <a:gd name="connsiteY10" fmla="*/ 0 h 446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2846" h="4463846">
                <a:moveTo>
                  <a:pt x="2349910" y="0"/>
                </a:moveTo>
                <a:cubicBezTo>
                  <a:pt x="2998819" y="0"/>
                  <a:pt x="3586297" y="249817"/>
                  <a:pt x="4011547" y="653715"/>
                </a:cubicBezTo>
                <a:lnTo>
                  <a:pt x="4082845" y="728224"/>
                </a:lnTo>
                <a:lnTo>
                  <a:pt x="4002476" y="812212"/>
                </a:lnTo>
                <a:cubicBezTo>
                  <a:pt x="3667248" y="1198020"/>
                  <a:pt x="3465871" y="1692635"/>
                  <a:pt x="3465871" y="2231922"/>
                </a:cubicBezTo>
                <a:cubicBezTo>
                  <a:pt x="3465871" y="2771210"/>
                  <a:pt x="3667248" y="3265825"/>
                  <a:pt x="4002476" y="3651632"/>
                </a:cubicBezTo>
                <a:lnTo>
                  <a:pt x="4082846" y="3735621"/>
                </a:lnTo>
                <a:lnTo>
                  <a:pt x="4011547" y="3810131"/>
                </a:lnTo>
                <a:cubicBezTo>
                  <a:pt x="3586297" y="4214030"/>
                  <a:pt x="2998819" y="4463846"/>
                  <a:pt x="2349910" y="4463846"/>
                </a:cubicBezTo>
                <a:cubicBezTo>
                  <a:pt x="1052091" y="4463846"/>
                  <a:pt x="0" y="3464580"/>
                  <a:pt x="0" y="2231923"/>
                </a:cubicBezTo>
                <a:cubicBezTo>
                  <a:pt x="0" y="999266"/>
                  <a:pt x="1052091" y="0"/>
                  <a:pt x="2349910"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B0AABF6-0D10-4242-A32D-A4EF2F35336F}"/>
              </a:ext>
            </a:extLst>
          </p:cNvPr>
          <p:cNvSpPr txBox="1"/>
          <p:nvPr/>
        </p:nvSpPr>
        <p:spPr>
          <a:xfrm>
            <a:off x="2557901" y="3373410"/>
            <a:ext cx="2196944" cy="584775"/>
          </a:xfrm>
          <a:prstGeom prst="rect">
            <a:avLst/>
          </a:prstGeom>
          <a:noFill/>
        </p:spPr>
        <p:txBody>
          <a:bodyPr wrap="square" rtlCol="0">
            <a:spAutoFit/>
          </a:bodyPr>
          <a:lstStyle/>
          <a:p>
            <a:r>
              <a:rPr lang="en-US" sz="3200" b="1" dirty="0">
                <a:latin typeface="Consolas" panose="020B0609020204030204" pitchFamily="49" charset="0"/>
              </a:rPr>
              <a:t>TABLE A</a:t>
            </a:r>
          </a:p>
        </p:txBody>
      </p:sp>
      <p:sp>
        <p:nvSpPr>
          <p:cNvPr id="21" name="TextBox 20">
            <a:extLst>
              <a:ext uri="{FF2B5EF4-FFF2-40B4-BE49-F238E27FC236}">
                <a16:creationId xmlns:a16="http://schemas.microsoft.com/office/drawing/2014/main" id="{2B7E9AAC-6A84-4AD5-AD6F-CB35A95901D2}"/>
              </a:ext>
            </a:extLst>
          </p:cNvPr>
          <p:cNvSpPr txBox="1"/>
          <p:nvPr/>
        </p:nvSpPr>
        <p:spPr>
          <a:xfrm>
            <a:off x="7840750" y="3390995"/>
            <a:ext cx="2196944" cy="584775"/>
          </a:xfrm>
          <a:prstGeom prst="rect">
            <a:avLst/>
          </a:prstGeom>
          <a:noFill/>
        </p:spPr>
        <p:txBody>
          <a:bodyPr wrap="square" rtlCol="0">
            <a:spAutoFit/>
          </a:bodyPr>
          <a:lstStyle/>
          <a:p>
            <a:r>
              <a:rPr lang="en-US" sz="3200" b="1" dirty="0">
                <a:latin typeface="Consolas" panose="020B0609020204030204" pitchFamily="49" charset="0"/>
              </a:rPr>
              <a:t>TABLE B</a:t>
            </a:r>
          </a:p>
        </p:txBody>
      </p:sp>
    </p:spTree>
    <p:extLst>
      <p:ext uri="{BB962C8B-B14F-4D97-AF65-F5344CB8AC3E}">
        <p14:creationId xmlns:p14="http://schemas.microsoft.com/office/powerpoint/2010/main" val="33237858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Visualizing an </a:t>
            </a:r>
            <a:r>
              <a:rPr lang="en-US" sz="5400" dirty="0">
                <a:latin typeface="Consolas" panose="020B0609020204030204" pitchFamily="49" charset="0"/>
              </a:rPr>
              <a:t>INNER JOIN</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6C0FF91C-D9E9-41A6-9150-B50F432CA0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3011" y="1214117"/>
            <a:ext cx="4955517" cy="4955517"/>
          </a:xfrm>
          <a:prstGeom prst="rect">
            <a:avLst/>
          </a:prstGeom>
        </p:spPr>
      </p:pic>
      <p:sp>
        <p:nvSpPr>
          <p:cNvPr id="4" name="TextBox 3">
            <a:extLst>
              <a:ext uri="{FF2B5EF4-FFF2-40B4-BE49-F238E27FC236}">
                <a16:creationId xmlns:a16="http://schemas.microsoft.com/office/drawing/2014/main" id="{6B91CB8A-C7EE-41CA-A04A-272C93E55D91}"/>
              </a:ext>
            </a:extLst>
          </p:cNvPr>
          <p:cNvSpPr txBox="1"/>
          <p:nvPr/>
        </p:nvSpPr>
        <p:spPr>
          <a:xfrm>
            <a:off x="121098" y="6347034"/>
            <a:ext cx="5974902" cy="369332"/>
          </a:xfrm>
          <a:prstGeom prst="rect">
            <a:avLst/>
          </a:prstGeom>
          <a:noFill/>
        </p:spPr>
        <p:txBody>
          <a:bodyPr wrap="square" rtlCol="0">
            <a:spAutoFit/>
          </a:bodyPr>
          <a:lstStyle/>
          <a:p>
            <a:r>
              <a:rPr lang="en-US" dirty="0">
                <a:latin typeface="Pragmatica" panose="020B0403040502020204"/>
                <a:hlinkClick r:id="rId5"/>
              </a:rPr>
              <a:t>https://github.com/gadenbuie/tidyexplain#mutating-joins</a:t>
            </a:r>
            <a:r>
              <a:rPr lang="en-US" dirty="0">
                <a:latin typeface="Pragmatica" panose="020B0403040502020204"/>
              </a:rPr>
              <a:t>  </a:t>
            </a:r>
          </a:p>
        </p:txBody>
      </p:sp>
    </p:spTree>
    <p:extLst>
      <p:ext uri="{BB962C8B-B14F-4D97-AF65-F5344CB8AC3E}">
        <p14:creationId xmlns:p14="http://schemas.microsoft.com/office/powerpoint/2010/main" val="37030507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inner-join-</a:t>
            </a:r>
            <a:r>
              <a:rPr lang="en-US" sz="4400" dirty="0" err="1">
                <a:solidFill>
                  <a:srgbClr val="707070"/>
                </a:solidFill>
                <a:latin typeface="Consolas" panose="020B0609020204030204" pitchFamily="49" charset="0"/>
              </a:rPr>
              <a:t>demo.sql</a:t>
            </a:r>
            <a:endParaRPr lang="en-US" sz="4400" dirty="0">
              <a:solidFill>
                <a:srgbClr val="707070"/>
              </a:solidFill>
              <a:latin typeface="Consolas" panose="020B0609020204030204" pitchFamily="49" charset="0"/>
            </a:endParaRP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6202107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5890843"/>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r>
              <a:rPr lang="en-US" sz="2800" dirty="0">
                <a:solidFill>
                  <a:srgbClr val="CF3338"/>
                </a:solidFill>
                <a:latin typeface="Pragmatica" panose="020B0403040502020204" pitchFamily="34" charset="0"/>
              </a:rPr>
              <a:t>For the </a:t>
            </a:r>
            <a:r>
              <a:rPr lang="en-US" sz="2800" dirty="0">
                <a:solidFill>
                  <a:srgbClr val="CF3338"/>
                </a:solidFill>
                <a:latin typeface="Consolas" panose="020B0609020204030204" pitchFamily="49" charset="0"/>
              </a:rPr>
              <a:t>Master</a:t>
            </a:r>
            <a:r>
              <a:rPr lang="en-US" sz="2800" dirty="0">
                <a:solidFill>
                  <a:srgbClr val="CF3338"/>
                </a:solidFill>
                <a:latin typeface="Pragmatica" panose="020B0403040502020204" pitchFamily="34" charset="0"/>
              </a:rPr>
              <a:t> and </a:t>
            </a:r>
            <a:r>
              <a:rPr lang="en-US" sz="2800" dirty="0" err="1">
                <a:solidFill>
                  <a:srgbClr val="CF3338"/>
                </a:solidFill>
                <a:latin typeface="Consolas" panose="020B0609020204030204" pitchFamily="49" charset="0"/>
              </a:rPr>
              <a:t>HallOfFame</a:t>
            </a:r>
            <a:r>
              <a:rPr lang="en-US" sz="2800" dirty="0">
                <a:solidFill>
                  <a:srgbClr val="CF3338"/>
                </a:solidFill>
                <a:latin typeface="Pragmatica" panose="020B0403040502020204" pitchFamily="34" charset="0"/>
              </a:rPr>
              <a:t> tables:</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Return a list of unique first and last names for all individuals in </a:t>
            </a:r>
            <a:r>
              <a:rPr lang="en-US" sz="2400" dirty="0" err="1">
                <a:solidFill>
                  <a:srgbClr val="C00000"/>
                </a:solidFill>
                <a:latin typeface="Consolas" panose="020B0609020204030204" pitchFamily="49" charset="0"/>
              </a:rPr>
              <a:t>HallOfFame</a:t>
            </a:r>
            <a:r>
              <a:rPr lang="en-US" sz="2400" dirty="0">
                <a:solidFill>
                  <a:srgbClr val="C00000"/>
                </a:solidFill>
                <a:latin typeface="Consolas" panose="020B0609020204030204" pitchFamily="49" charset="0"/>
              </a:rPr>
              <a:t> </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Return first and last names along with the year, votes needed and votes received for all successful </a:t>
            </a:r>
            <a:r>
              <a:rPr lang="en-US" sz="2400" dirty="0" err="1">
                <a:solidFill>
                  <a:srgbClr val="C00000"/>
                </a:solidFill>
                <a:latin typeface="Pragmatica" panose="020B0403040502020204"/>
              </a:rPr>
              <a:t>HoF</a:t>
            </a:r>
            <a:r>
              <a:rPr lang="en-US" sz="2400" dirty="0">
                <a:solidFill>
                  <a:srgbClr val="C00000"/>
                </a:solidFill>
                <a:latin typeface="Pragmatica" panose="020B0403040502020204"/>
              </a:rPr>
              <a:t> inductees</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Return the birth year of the oldest individual inducted for each year of </a:t>
            </a:r>
            <a:r>
              <a:rPr lang="en-US" sz="2400" dirty="0" err="1">
                <a:solidFill>
                  <a:srgbClr val="C00000"/>
                </a:solidFill>
                <a:latin typeface="Pragmatica" panose="020B0403040502020204"/>
              </a:rPr>
              <a:t>HoF</a:t>
            </a:r>
            <a:r>
              <a:rPr lang="en-US" sz="2400" dirty="0">
                <a:solidFill>
                  <a:srgbClr val="C00000"/>
                </a:solidFill>
                <a:latin typeface="Pragmatica" panose="020B0403040502020204"/>
              </a:rPr>
              <a:t> inductions. How “old” was each player at induction?</a:t>
            </a: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11090851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6945491"/>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r>
              <a:rPr lang="en-US" sz="2800" dirty="0">
                <a:solidFill>
                  <a:srgbClr val="CF3338"/>
                </a:solidFill>
                <a:latin typeface="Pragmatica" panose="020B0403040502020204" pitchFamily="34" charset="0"/>
              </a:rPr>
              <a:t>For the </a:t>
            </a:r>
            <a:r>
              <a:rPr lang="en-US" sz="2800" dirty="0">
                <a:solidFill>
                  <a:srgbClr val="CF3338"/>
                </a:solidFill>
                <a:latin typeface="Consolas" panose="020B0609020204030204" pitchFamily="49" charset="0"/>
              </a:rPr>
              <a:t>Master</a:t>
            </a:r>
            <a:r>
              <a:rPr lang="en-US" sz="2800" dirty="0">
                <a:solidFill>
                  <a:srgbClr val="CF3338"/>
                </a:solidFill>
                <a:latin typeface="Pragmatica" panose="020B0403040502020204" pitchFamily="34" charset="0"/>
              </a:rPr>
              <a:t> and </a:t>
            </a:r>
            <a:r>
              <a:rPr lang="en-US" sz="2800" dirty="0" err="1">
                <a:solidFill>
                  <a:srgbClr val="CF3338"/>
                </a:solidFill>
                <a:latin typeface="Consolas" panose="020B0609020204030204" pitchFamily="49" charset="0"/>
              </a:rPr>
              <a:t>HallOfFame</a:t>
            </a:r>
            <a:r>
              <a:rPr lang="en-US" sz="2800" dirty="0">
                <a:solidFill>
                  <a:srgbClr val="CF3338"/>
                </a:solidFill>
                <a:latin typeface="Pragmatica" panose="020B0403040502020204" pitchFamily="34" charset="0"/>
              </a:rPr>
              <a:t> tables:</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Return a list of unique first and last names for all individuals in </a:t>
            </a:r>
            <a:r>
              <a:rPr lang="en-US" sz="2400" dirty="0" err="1">
                <a:solidFill>
                  <a:srgbClr val="C00000"/>
                </a:solidFill>
                <a:latin typeface="Consolas" panose="020B0609020204030204" pitchFamily="49" charset="0"/>
              </a:rPr>
              <a:t>HallOfFame</a:t>
            </a:r>
            <a:r>
              <a:rPr lang="en-US" sz="2400" dirty="0">
                <a:solidFill>
                  <a:srgbClr val="C00000"/>
                </a:solidFill>
                <a:latin typeface="Consolas" panose="020B0609020204030204" pitchFamily="49" charset="0"/>
              </a:rPr>
              <a:t> </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Return first and last names along with the year, votes needed and votes received for all successful </a:t>
            </a:r>
            <a:r>
              <a:rPr lang="en-US" sz="2400" dirty="0" err="1">
                <a:solidFill>
                  <a:srgbClr val="C00000"/>
                </a:solidFill>
                <a:latin typeface="Pragmatica" panose="020B0403040502020204"/>
              </a:rPr>
              <a:t>HoF</a:t>
            </a:r>
            <a:r>
              <a:rPr lang="en-US" sz="2400" dirty="0">
                <a:solidFill>
                  <a:srgbClr val="C00000"/>
                </a:solidFill>
                <a:latin typeface="Pragmatica" panose="020B0403040502020204"/>
              </a:rPr>
              <a:t> inductees</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Return the birth year of the oldest individual inducted for each year of </a:t>
            </a:r>
            <a:r>
              <a:rPr lang="en-US" sz="2400" dirty="0" err="1">
                <a:solidFill>
                  <a:srgbClr val="C00000"/>
                </a:solidFill>
                <a:latin typeface="Pragmatica" panose="020B0403040502020204"/>
              </a:rPr>
              <a:t>HoF</a:t>
            </a:r>
            <a:r>
              <a:rPr lang="en-US" sz="2400" dirty="0">
                <a:solidFill>
                  <a:srgbClr val="C00000"/>
                </a:solidFill>
                <a:latin typeface="Pragmatica" panose="020B0403040502020204"/>
              </a:rPr>
              <a:t> inductions. How “old” was each player at induction?</a:t>
            </a:r>
          </a:p>
          <a:p>
            <a:pPr marL="95250" lvl="0">
              <a:lnSpc>
                <a:spcPct val="115000"/>
              </a:lnSpc>
              <a:spcBef>
                <a:spcPts val="750"/>
              </a:spcBef>
              <a:buClr>
                <a:srgbClr val="C00000"/>
              </a:buClr>
              <a:buSzPts val="2100"/>
            </a:pPr>
            <a:endParaRPr lang="en-US" sz="2400" dirty="0">
              <a:solidFill>
                <a:srgbClr val="C00000"/>
              </a:solidFill>
              <a:latin typeface="Pragmatica" panose="020B0403040502020204"/>
            </a:endParaRPr>
          </a:p>
          <a:p>
            <a:pPr marL="95250" lvl="0">
              <a:lnSpc>
                <a:spcPct val="115000"/>
              </a:lnSpc>
              <a:spcBef>
                <a:spcPts val="750"/>
              </a:spcBef>
              <a:buClr>
                <a:srgbClr val="C00000"/>
              </a:buClr>
              <a:buSzPts val="2100"/>
            </a:pPr>
            <a:r>
              <a:rPr lang="en-US" sz="2400" dirty="0">
                <a:solidFill>
                  <a:srgbClr val="C00000"/>
                </a:solidFill>
                <a:latin typeface="Pragmatica" panose="020B0403040502020204"/>
              </a:rPr>
              <a:t>Solutions: </a:t>
            </a:r>
            <a:r>
              <a:rPr lang="en-US" sz="2400" dirty="0">
                <a:solidFill>
                  <a:srgbClr val="C00000"/>
                </a:solidFill>
                <a:latin typeface="Consolas" panose="020B0609020204030204" pitchFamily="49" charset="0"/>
              </a:rPr>
              <a:t>inner-join-</a:t>
            </a:r>
            <a:r>
              <a:rPr lang="en-US" sz="2400" dirty="0" err="1">
                <a:solidFill>
                  <a:srgbClr val="C00000"/>
                </a:solidFill>
                <a:latin typeface="Consolas" panose="020B0609020204030204" pitchFamily="49" charset="0"/>
              </a:rPr>
              <a:t>drills.sql</a:t>
            </a:r>
            <a:endParaRPr lang="en-US" sz="2400" dirty="0">
              <a:solidFill>
                <a:srgbClr val="C00000"/>
              </a:solidFill>
              <a:latin typeface="Consolas" panose="020B0609020204030204" pitchFamily="49"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6771924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1908215"/>
          </a:xfrm>
          <a:prstGeom prst="rect">
            <a:avLst/>
          </a:prstGeom>
          <a:noFill/>
        </p:spPr>
        <p:txBody>
          <a:bodyPr wrap="square" rtlCol="0">
            <a:spAutoFit/>
          </a:bodyPr>
          <a:lstStyle/>
          <a:p>
            <a:r>
              <a:rPr lang="en-US" sz="5400" dirty="0">
                <a:latin typeface="Consolas" panose="020B0609020204030204" pitchFamily="49" charset="0"/>
              </a:rPr>
              <a:t>LEFT OUTER JOIN</a:t>
            </a:r>
          </a:p>
          <a:p>
            <a:r>
              <a:rPr lang="en-US" sz="3200" dirty="0">
                <a:latin typeface="Pragmatica" panose="020B0403040502020204"/>
              </a:rPr>
              <a:t>Returns all records from Table A and matching records from Table B. </a:t>
            </a:r>
            <a:r>
              <a:rPr lang="en-US" sz="3200" dirty="0">
                <a:latin typeface="Consolas" panose="020B0609020204030204" pitchFamily="49" charset="0"/>
              </a:rPr>
              <a:t>NULL</a:t>
            </a:r>
            <a:r>
              <a:rPr lang="en-US" sz="3200" dirty="0">
                <a:latin typeface="Pragmatica" panose="020B0403040502020204"/>
              </a:rPr>
              <a:t> if no match. </a:t>
            </a:r>
            <a:endParaRPr lang="en-US" sz="4400" dirty="0">
              <a:latin typeface="Pragmatica" panose="020B0403040502020204"/>
            </a:endParaRP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19" name="Freeform: Shape 18">
            <a:extLst>
              <a:ext uri="{FF2B5EF4-FFF2-40B4-BE49-F238E27FC236}">
                <a16:creationId xmlns:a16="http://schemas.microsoft.com/office/drawing/2014/main" id="{22860E8B-2615-49FF-BC37-45BF16CEE33D}"/>
              </a:ext>
            </a:extLst>
          </p:cNvPr>
          <p:cNvSpPr/>
          <p:nvPr/>
        </p:nvSpPr>
        <p:spPr>
          <a:xfrm>
            <a:off x="5771935" y="2749829"/>
            <a:ext cx="1233949" cy="3007397"/>
          </a:xfrm>
          <a:custGeom>
            <a:avLst/>
            <a:gdLst>
              <a:gd name="connsiteX0" fmla="*/ 616974 w 1233949"/>
              <a:gd name="connsiteY0" fmla="*/ 0 h 3007397"/>
              <a:gd name="connsiteX1" fmla="*/ 697344 w 1233949"/>
              <a:gd name="connsiteY1" fmla="*/ 83989 h 3007397"/>
              <a:gd name="connsiteX2" fmla="*/ 1233949 w 1233949"/>
              <a:gd name="connsiteY2" fmla="*/ 1503699 h 3007397"/>
              <a:gd name="connsiteX3" fmla="*/ 697344 w 1233949"/>
              <a:gd name="connsiteY3" fmla="*/ 2923409 h 3007397"/>
              <a:gd name="connsiteX4" fmla="*/ 616975 w 1233949"/>
              <a:gd name="connsiteY4" fmla="*/ 3007397 h 3007397"/>
              <a:gd name="connsiteX5" fmla="*/ 536605 w 1233949"/>
              <a:gd name="connsiteY5" fmla="*/ 2923408 h 3007397"/>
              <a:gd name="connsiteX6" fmla="*/ 0 w 1233949"/>
              <a:gd name="connsiteY6" fmla="*/ 1503698 h 3007397"/>
              <a:gd name="connsiteX7" fmla="*/ 536605 w 1233949"/>
              <a:gd name="connsiteY7" fmla="*/ 83988 h 3007397"/>
              <a:gd name="connsiteX8" fmla="*/ 616974 w 1233949"/>
              <a:gd name="connsiteY8" fmla="*/ 0 h 300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3949" h="3007397">
                <a:moveTo>
                  <a:pt x="616974" y="0"/>
                </a:moveTo>
                <a:lnTo>
                  <a:pt x="697344" y="83989"/>
                </a:lnTo>
                <a:cubicBezTo>
                  <a:pt x="1032572" y="469797"/>
                  <a:pt x="1233949" y="964412"/>
                  <a:pt x="1233949" y="1503699"/>
                </a:cubicBezTo>
                <a:cubicBezTo>
                  <a:pt x="1233949" y="2042987"/>
                  <a:pt x="1032572" y="2537602"/>
                  <a:pt x="697344" y="2923409"/>
                </a:cubicBezTo>
                <a:lnTo>
                  <a:pt x="616975" y="3007397"/>
                </a:lnTo>
                <a:lnTo>
                  <a:pt x="536605" y="2923408"/>
                </a:lnTo>
                <a:cubicBezTo>
                  <a:pt x="201377" y="2537601"/>
                  <a:pt x="0" y="2042986"/>
                  <a:pt x="0" y="1503698"/>
                </a:cubicBezTo>
                <a:cubicBezTo>
                  <a:pt x="0" y="964411"/>
                  <a:pt x="201377" y="469796"/>
                  <a:pt x="536605" y="83988"/>
                </a:cubicBezTo>
                <a:lnTo>
                  <a:pt x="616974" y="0"/>
                </a:lnTo>
                <a:close/>
              </a:path>
            </a:pathLst>
          </a:cu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2182AB4-4B80-43FA-A67E-55A9707F9A8C}"/>
              </a:ext>
            </a:extLst>
          </p:cNvPr>
          <p:cNvSpPr/>
          <p:nvPr/>
        </p:nvSpPr>
        <p:spPr>
          <a:xfrm>
            <a:off x="6388908" y="2021603"/>
            <a:ext cx="4082846" cy="4463846"/>
          </a:xfrm>
          <a:custGeom>
            <a:avLst/>
            <a:gdLst>
              <a:gd name="connsiteX0" fmla="*/ 1732936 w 4082846"/>
              <a:gd name="connsiteY0" fmla="*/ 0 h 4463846"/>
              <a:gd name="connsiteX1" fmla="*/ 4082846 w 4082846"/>
              <a:gd name="connsiteY1" fmla="*/ 2231923 h 4463846"/>
              <a:gd name="connsiteX2" fmla="*/ 1732936 w 4082846"/>
              <a:gd name="connsiteY2" fmla="*/ 4463846 h 4463846"/>
              <a:gd name="connsiteX3" fmla="*/ 71299 w 4082846"/>
              <a:gd name="connsiteY3" fmla="*/ 3810131 h 4463846"/>
              <a:gd name="connsiteX4" fmla="*/ 1 w 4082846"/>
              <a:gd name="connsiteY4" fmla="*/ 3735622 h 4463846"/>
              <a:gd name="connsiteX5" fmla="*/ 80370 w 4082846"/>
              <a:gd name="connsiteY5" fmla="*/ 3651634 h 4463846"/>
              <a:gd name="connsiteX6" fmla="*/ 616975 w 4082846"/>
              <a:gd name="connsiteY6" fmla="*/ 2231924 h 4463846"/>
              <a:gd name="connsiteX7" fmla="*/ 80370 w 4082846"/>
              <a:gd name="connsiteY7" fmla="*/ 812214 h 4463846"/>
              <a:gd name="connsiteX8" fmla="*/ 0 w 4082846"/>
              <a:gd name="connsiteY8" fmla="*/ 728225 h 4463846"/>
              <a:gd name="connsiteX9" fmla="*/ 71299 w 4082846"/>
              <a:gd name="connsiteY9" fmla="*/ 653715 h 4463846"/>
              <a:gd name="connsiteX10" fmla="*/ 1732936 w 4082846"/>
              <a:gd name="connsiteY10" fmla="*/ 0 h 446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2846" h="4463846">
                <a:moveTo>
                  <a:pt x="1732936" y="0"/>
                </a:moveTo>
                <a:cubicBezTo>
                  <a:pt x="3030755" y="0"/>
                  <a:pt x="4082846" y="999266"/>
                  <a:pt x="4082846" y="2231923"/>
                </a:cubicBezTo>
                <a:cubicBezTo>
                  <a:pt x="4082846" y="3464580"/>
                  <a:pt x="3030755" y="4463846"/>
                  <a:pt x="1732936" y="4463846"/>
                </a:cubicBezTo>
                <a:cubicBezTo>
                  <a:pt x="1084027" y="4463846"/>
                  <a:pt x="496549" y="4214030"/>
                  <a:pt x="71299" y="3810131"/>
                </a:cubicBezTo>
                <a:lnTo>
                  <a:pt x="1" y="3735622"/>
                </a:lnTo>
                <a:lnTo>
                  <a:pt x="80370" y="3651634"/>
                </a:lnTo>
                <a:cubicBezTo>
                  <a:pt x="415598" y="3265827"/>
                  <a:pt x="616975" y="2771212"/>
                  <a:pt x="616975" y="2231924"/>
                </a:cubicBezTo>
                <a:cubicBezTo>
                  <a:pt x="616975" y="1692637"/>
                  <a:pt x="415598" y="1198022"/>
                  <a:pt x="80370" y="812214"/>
                </a:cubicBezTo>
                <a:lnTo>
                  <a:pt x="0" y="728225"/>
                </a:lnTo>
                <a:lnTo>
                  <a:pt x="71299" y="653715"/>
                </a:lnTo>
                <a:cubicBezTo>
                  <a:pt x="496549" y="249817"/>
                  <a:pt x="1084027" y="0"/>
                  <a:pt x="1732936"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2B709293-A6ED-42AC-93FE-4B497A045105}"/>
              </a:ext>
            </a:extLst>
          </p:cNvPr>
          <p:cNvSpPr/>
          <p:nvPr/>
        </p:nvSpPr>
        <p:spPr>
          <a:xfrm>
            <a:off x="2306065" y="2021603"/>
            <a:ext cx="4082846" cy="4463846"/>
          </a:xfrm>
          <a:custGeom>
            <a:avLst/>
            <a:gdLst>
              <a:gd name="connsiteX0" fmla="*/ 2349910 w 4082846"/>
              <a:gd name="connsiteY0" fmla="*/ 0 h 4463846"/>
              <a:gd name="connsiteX1" fmla="*/ 4011547 w 4082846"/>
              <a:gd name="connsiteY1" fmla="*/ 653715 h 4463846"/>
              <a:gd name="connsiteX2" fmla="*/ 4082845 w 4082846"/>
              <a:gd name="connsiteY2" fmla="*/ 728224 h 4463846"/>
              <a:gd name="connsiteX3" fmla="*/ 4002476 w 4082846"/>
              <a:gd name="connsiteY3" fmla="*/ 812212 h 4463846"/>
              <a:gd name="connsiteX4" fmla="*/ 3465871 w 4082846"/>
              <a:gd name="connsiteY4" fmla="*/ 2231922 h 4463846"/>
              <a:gd name="connsiteX5" fmla="*/ 4002476 w 4082846"/>
              <a:gd name="connsiteY5" fmla="*/ 3651632 h 4463846"/>
              <a:gd name="connsiteX6" fmla="*/ 4082846 w 4082846"/>
              <a:gd name="connsiteY6" fmla="*/ 3735621 h 4463846"/>
              <a:gd name="connsiteX7" fmla="*/ 4011547 w 4082846"/>
              <a:gd name="connsiteY7" fmla="*/ 3810131 h 4463846"/>
              <a:gd name="connsiteX8" fmla="*/ 2349910 w 4082846"/>
              <a:gd name="connsiteY8" fmla="*/ 4463846 h 4463846"/>
              <a:gd name="connsiteX9" fmla="*/ 0 w 4082846"/>
              <a:gd name="connsiteY9" fmla="*/ 2231923 h 4463846"/>
              <a:gd name="connsiteX10" fmla="*/ 2349910 w 4082846"/>
              <a:gd name="connsiteY10" fmla="*/ 0 h 446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2846" h="4463846">
                <a:moveTo>
                  <a:pt x="2349910" y="0"/>
                </a:moveTo>
                <a:cubicBezTo>
                  <a:pt x="2998819" y="0"/>
                  <a:pt x="3586297" y="249817"/>
                  <a:pt x="4011547" y="653715"/>
                </a:cubicBezTo>
                <a:lnTo>
                  <a:pt x="4082845" y="728224"/>
                </a:lnTo>
                <a:lnTo>
                  <a:pt x="4002476" y="812212"/>
                </a:lnTo>
                <a:cubicBezTo>
                  <a:pt x="3667248" y="1198020"/>
                  <a:pt x="3465871" y="1692635"/>
                  <a:pt x="3465871" y="2231922"/>
                </a:cubicBezTo>
                <a:cubicBezTo>
                  <a:pt x="3465871" y="2771210"/>
                  <a:pt x="3667248" y="3265825"/>
                  <a:pt x="4002476" y="3651632"/>
                </a:cubicBezTo>
                <a:lnTo>
                  <a:pt x="4082846" y="3735621"/>
                </a:lnTo>
                <a:lnTo>
                  <a:pt x="4011547" y="3810131"/>
                </a:lnTo>
                <a:cubicBezTo>
                  <a:pt x="3586297" y="4214030"/>
                  <a:pt x="2998819" y="4463846"/>
                  <a:pt x="2349910" y="4463846"/>
                </a:cubicBezTo>
                <a:cubicBezTo>
                  <a:pt x="1052091" y="4463846"/>
                  <a:pt x="0" y="3464580"/>
                  <a:pt x="0" y="2231923"/>
                </a:cubicBezTo>
                <a:cubicBezTo>
                  <a:pt x="0" y="999266"/>
                  <a:pt x="1052091" y="0"/>
                  <a:pt x="2349910" y="0"/>
                </a:cubicBezTo>
                <a:close/>
              </a:path>
            </a:pathLst>
          </a:cu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B0AABF6-0D10-4242-A32D-A4EF2F35336F}"/>
              </a:ext>
            </a:extLst>
          </p:cNvPr>
          <p:cNvSpPr txBox="1"/>
          <p:nvPr/>
        </p:nvSpPr>
        <p:spPr>
          <a:xfrm>
            <a:off x="2632042" y="3753028"/>
            <a:ext cx="2196944" cy="584775"/>
          </a:xfrm>
          <a:prstGeom prst="rect">
            <a:avLst/>
          </a:prstGeom>
          <a:noFill/>
        </p:spPr>
        <p:txBody>
          <a:bodyPr wrap="square" rtlCol="0">
            <a:spAutoFit/>
          </a:bodyPr>
          <a:lstStyle/>
          <a:p>
            <a:r>
              <a:rPr lang="en-US" sz="3200" b="1" dirty="0">
                <a:latin typeface="Consolas" panose="020B0609020204030204" pitchFamily="49" charset="0"/>
              </a:rPr>
              <a:t>TABLE A</a:t>
            </a:r>
          </a:p>
        </p:txBody>
      </p:sp>
      <p:sp>
        <p:nvSpPr>
          <p:cNvPr id="21" name="TextBox 20">
            <a:extLst>
              <a:ext uri="{FF2B5EF4-FFF2-40B4-BE49-F238E27FC236}">
                <a16:creationId xmlns:a16="http://schemas.microsoft.com/office/drawing/2014/main" id="{2B7E9AAC-6A84-4AD5-AD6F-CB35A95901D2}"/>
              </a:ext>
            </a:extLst>
          </p:cNvPr>
          <p:cNvSpPr txBox="1"/>
          <p:nvPr/>
        </p:nvSpPr>
        <p:spPr>
          <a:xfrm>
            <a:off x="7914891" y="3770613"/>
            <a:ext cx="2196944" cy="584775"/>
          </a:xfrm>
          <a:prstGeom prst="rect">
            <a:avLst/>
          </a:prstGeom>
          <a:noFill/>
        </p:spPr>
        <p:txBody>
          <a:bodyPr wrap="square" rtlCol="0">
            <a:spAutoFit/>
          </a:bodyPr>
          <a:lstStyle/>
          <a:p>
            <a:r>
              <a:rPr lang="en-US" sz="3200" b="1" dirty="0">
                <a:latin typeface="Consolas" panose="020B0609020204030204" pitchFamily="49" charset="0"/>
              </a:rPr>
              <a:t>TABLE B</a:t>
            </a:r>
          </a:p>
        </p:txBody>
      </p:sp>
    </p:spTree>
    <p:extLst>
      <p:ext uri="{BB962C8B-B14F-4D97-AF65-F5344CB8AC3E}">
        <p14:creationId xmlns:p14="http://schemas.microsoft.com/office/powerpoint/2010/main" val="4255798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Visualizing a </a:t>
            </a:r>
            <a:r>
              <a:rPr lang="en-US" sz="5400" dirty="0">
                <a:latin typeface="Consolas" panose="020B0609020204030204" pitchFamily="49" charset="0"/>
              </a:rPr>
              <a:t>LEFT OUTER JOIN</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4" name="TextBox 3">
            <a:extLst>
              <a:ext uri="{FF2B5EF4-FFF2-40B4-BE49-F238E27FC236}">
                <a16:creationId xmlns:a16="http://schemas.microsoft.com/office/drawing/2014/main" id="{6B91CB8A-C7EE-41CA-A04A-272C93E55D91}"/>
              </a:ext>
            </a:extLst>
          </p:cNvPr>
          <p:cNvSpPr txBox="1"/>
          <p:nvPr/>
        </p:nvSpPr>
        <p:spPr>
          <a:xfrm>
            <a:off x="121098" y="6347034"/>
            <a:ext cx="5974902" cy="369332"/>
          </a:xfrm>
          <a:prstGeom prst="rect">
            <a:avLst/>
          </a:prstGeom>
          <a:noFill/>
        </p:spPr>
        <p:txBody>
          <a:bodyPr wrap="square" rtlCol="0">
            <a:spAutoFit/>
          </a:bodyPr>
          <a:lstStyle/>
          <a:p>
            <a:r>
              <a:rPr lang="en-US" dirty="0">
                <a:latin typeface="Pragmatica" panose="020B0403040502020204"/>
                <a:hlinkClick r:id="rId4"/>
              </a:rPr>
              <a:t>https://github.com/gadenbuie/tidyexplain#mutating-joins</a:t>
            </a:r>
            <a:r>
              <a:rPr lang="en-US" dirty="0">
                <a:latin typeface="Pragmatica" panose="020B0403040502020204"/>
              </a:rPr>
              <a:t>  </a:t>
            </a:r>
          </a:p>
        </p:txBody>
      </p:sp>
      <p:pic>
        <p:nvPicPr>
          <p:cNvPr id="5" name="Picture 4" descr="A screenshot of a cell phone&#10;&#10;Description automatically generated">
            <a:extLst>
              <a:ext uri="{FF2B5EF4-FFF2-40B4-BE49-F238E27FC236}">
                <a16:creationId xmlns:a16="http://schemas.microsoft.com/office/drawing/2014/main" id="{29C8F932-D99D-4940-9B24-CD5EC62771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3986" y="1234941"/>
            <a:ext cx="4913870" cy="4913870"/>
          </a:xfrm>
          <a:prstGeom prst="rect">
            <a:avLst/>
          </a:prstGeom>
        </p:spPr>
      </p:pic>
    </p:spTree>
    <p:extLst>
      <p:ext uri="{BB962C8B-B14F-4D97-AF65-F5344CB8AC3E}">
        <p14:creationId xmlns:p14="http://schemas.microsoft.com/office/powerpoint/2010/main" val="26728312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left-outer-join-</a:t>
            </a:r>
            <a:r>
              <a:rPr lang="en-US" sz="4400" dirty="0" err="1">
                <a:solidFill>
                  <a:srgbClr val="707070"/>
                </a:solidFill>
                <a:latin typeface="Consolas" panose="020B0609020204030204" pitchFamily="49" charset="0"/>
              </a:rPr>
              <a:t>demo.sql</a:t>
            </a:r>
            <a:endParaRPr lang="en-US" sz="4400" dirty="0">
              <a:solidFill>
                <a:srgbClr val="707070"/>
              </a:solidFill>
              <a:latin typeface="Consolas" panose="020B0609020204030204" pitchFamily="49" charset="0"/>
            </a:endParaRP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3772115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10348056" cy="830997"/>
          </a:xfrm>
          <a:prstGeom prst="rect">
            <a:avLst/>
          </a:prstGeom>
          <a:noFill/>
        </p:spPr>
        <p:txBody>
          <a:bodyPr wrap="square" rtlCol="0">
            <a:spAutoFit/>
          </a:bodyPr>
          <a:lstStyle/>
          <a:p>
            <a:r>
              <a:rPr lang="en-US" sz="4800" dirty="0">
                <a:latin typeface="Aliens &amp; cows" panose="00000500000000000000" pitchFamily="2" charset="0"/>
              </a:rPr>
              <a:t>What makes data “Pivot”-ready? </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4" name="Picture 3">
            <a:extLst>
              <a:ext uri="{FF2B5EF4-FFF2-40B4-BE49-F238E27FC236}">
                <a16:creationId xmlns:a16="http://schemas.microsoft.com/office/drawing/2014/main" id="{81048157-9FEE-C016-5CB4-2C3AE5FF6CFE}"/>
              </a:ext>
            </a:extLst>
          </p:cNvPr>
          <p:cNvPicPr>
            <a:picLocks noChangeAspect="1"/>
          </p:cNvPicPr>
          <p:nvPr/>
        </p:nvPicPr>
        <p:blipFill>
          <a:blip r:embed="rId4"/>
          <a:stretch>
            <a:fillRect/>
          </a:stretch>
        </p:blipFill>
        <p:spPr>
          <a:xfrm>
            <a:off x="1894347" y="3345686"/>
            <a:ext cx="7439892" cy="2998668"/>
          </a:xfrm>
          <a:prstGeom prst="rect">
            <a:avLst/>
          </a:prstGeom>
        </p:spPr>
      </p:pic>
      <p:sp>
        <p:nvSpPr>
          <p:cNvPr id="5" name="TextBox 4">
            <a:extLst>
              <a:ext uri="{FF2B5EF4-FFF2-40B4-BE49-F238E27FC236}">
                <a16:creationId xmlns:a16="http://schemas.microsoft.com/office/drawing/2014/main" id="{E6387811-4F0E-B40E-9FBC-65A81E1411FB}"/>
              </a:ext>
            </a:extLst>
          </p:cNvPr>
          <p:cNvSpPr txBox="1"/>
          <p:nvPr/>
        </p:nvSpPr>
        <p:spPr>
          <a:xfrm>
            <a:off x="295835" y="1271570"/>
            <a:ext cx="8589981" cy="1754968"/>
          </a:xfrm>
          <a:prstGeom prst="rect">
            <a:avLst/>
          </a:prstGeom>
          <a:noFill/>
        </p:spPr>
        <p:txBody>
          <a:bodyPr wrap="square" rtlCol="0">
            <a:spAutoFit/>
          </a:bodyPr>
          <a:lstStyle/>
          <a:p>
            <a:pPr marL="457200" marR="190500" lvl="0" indent="-381000">
              <a:lnSpc>
                <a:spcPct val="115000"/>
              </a:lnSpc>
              <a:spcBef>
                <a:spcPts val="800"/>
              </a:spcBef>
              <a:buClr>
                <a:srgbClr val="CF3338"/>
              </a:buClr>
              <a:buSzPts val="2400"/>
              <a:buChar char="•"/>
            </a:pPr>
            <a:r>
              <a:rPr lang="en-US" sz="2800" dirty="0">
                <a:solidFill>
                  <a:srgbClr val="505050"/>
                </a:solidFill>
              </a:rPr>
              <a:t>Each variable is in its own column </a:t>
            </a:r>
          </a:p>
          <a:p>
            <a:pPr marL="457200" marR="190500" lvl="0" indent="-381000">
              <a:lnSpc>
                <a:spcPct val="115000"/>
              </a:lnSpc>
              <a:spcBef>
                <a:spcPts val="800"/>
              </a:spcBef>
              <a:buClr>
                <a:srgbClr val="CF3338"/>
              </a:buClr>
              <a:buSzPts val="2400"/>
              <a:buChar char="•"/>
            </a:pPr>
            <a:r>
              <a:rPr lang="en-US" sz="2800" dirty="0">
                <a:solidFill>
                  <a:srgbClr val="505050"/>
                </a:solidFill>
              </a:rPr>
              <a:t>Each observation is in its own row</a:t>
            </a:r>
          </a:p>
          <a:p>
            <a:pPr marL="457200" marR="190500" lvl="0" indent="-381000">
              <a:lnSpc>
                <a:spcPct val="115000"/>
              </a:lnSpc>
              <a:spcBef>
                <a:spcPts val="800"/>
              </a:spcBef>
              <a:buClr>
                <a:srgbClr val="CF3338"/>
              </a:buClr>
              <a:buSzPts val="2400"/>
              <a:buChar char="•"/>
            </a:pPr>
            <a:r>
              <a:rPr lang="en-US" sz="2800" dirty="0">
                <a:solidFill>
                  <a:srgbClr val="505050"/>
                </a:solidFill>
              </a:rPr>
              <a:t>Every cell is an observation-variable intersection </a:t>
            </a:r>
          </a:p>
        </p:txBody>
      </p:sp>
    </p:spTree>
    <p:extLst>
      <p:ext uri="{BB962C8B-B14F-4D97-AF65-F5344CB8AC3E}">
        <p14:creationId xmlns:p14="http://schemas.microsoft.com/office/powerpoint/2010/main" val="40407720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4932632"/>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maximum annual salary paid to anyone included in </a:t>
            </a:r>
            <a:r>
              <a:rPr lang="en-US" sz="2400" dirty="0">
                <a:solidFill>
                  <a:srgbClr val="C00000"/>
                </a:solidFill>
                <a:latin typeface="Consolas" panose="020B0609020204030204" pitchFamily="49" charset="0"/>
              </a:rPr>
              <a:t>Master</a:t>
            </a:r>
            <a:r>
              <a:rPr lang="en-US" sz="2400" dirty="0">
                <a:solidFill>
                  <a:srgbClr val="C00000"/>
                </a:solidFill>
                <a:latin typeface="Pragmatica" panose="020B0403040502020204"/>
              </a:rPr>
              <a:t>, sorted descending by salary.</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Keeping the names of all schools listed in Schools, find the first name, last name and years played for all schools (Check </a:t>
            </a:r>
            <a:r>
              <a:rPr lang="en-US" sz="2400" dirty="0" err="1">
                <a:solidFill>
                  <a:srgbClr val="C00000"/>
                </a:solidFill>
                <a:latin typeface="Consolas" panose="020B0609020204030204" pitchFamily="49" charset="0"/>
              </a:rPr>
              <a:t>CollegePlaying</a:t>
            </a:r>
            <a:r>
              <a:rPr lang="en-US" sz="2400" dirty="0">
                <a:solidFill>
                  <a:srgbClr val="C00000"/>
                </a:solidFill>
                <a:latin typeface="Pragmatica" panose="020B0403040502020204"/>
              </a:rPr>
              <a:t>).</a:t>
            </a: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1189020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5459956"/>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maximum annual salary paid to anyone included in </a:t>
            </a:r>
            <a:r>
              <a:rPr lang="en-US" sz="2400" dirty="0">
                <a:solidFill>
                  <a:srgbClr val="C00000"/>
                </a:solidFill>
                <a:latin typeface="Consolas" panose="020B0609020204030204" pitchFamily="49" charset="0"/>
              </a:rPr>
              <a:t>Master</a:t>
            </a:r>
            <a:r>
              <a:rPr lang="en-US" sz="2400" dirty="0">
                <a:solidFill>
                  <a:srgbClr val="C00000"/>
                </a:solidFill>
                <a:latin typeface="Pragmatica" panose="020B0403040502020204"/>
              </a:rPr>
              <a:t>, sorted descending by salary.</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Keeping the names of all schools listed in Schools, find the first name, last name and years played for all schools (Check </a:t>
            </a:r>
            <a:r>
              <a:rPr lang="en-US" sz="2400" dirty="0" err="1">
                <a:solidFill>
                  <a:srgbClr val="C00000"/>
                </a:solidFill>
                <a:latin typeface="Consolas" panose="020B0609020204030204" pitchFamily="49" charset="0"/>
              </a:rPr>
              <a:t>CollegePlaying</a:t>
            </a:r>
            <a:r>
              <a:rPr lang="en-US" sz="2400" dirty="0">
                <a:solidFill>
                  <a:srgbClr val="C00000"/>
                </a:solidFill>
                <a:latin typeface="Pragmatica" panose="020B0403040502020204"/>
              </a:rPr>
              <a:t>).</a:t>
            </a:r>
          </a:p>
          <a:p>
            <a:pPr marL="95250" lvl="0">
              <a:lnSpc>
                <a:spcPct val="115000"/>
              </a:lnSpc>
              <a:spcBef>
                <a:spcPts val="750"/>
              </a:spcBef>
              <a:buClr>
                <a:srgbClr val="C00000"/>
              </a:buClr>
              <a:buSzPts val="2100"/>
            </a:pPr>
            <a:r>
              <a:rPr lang="en-US" sz="2400" dirty="0">
                <a:solidFill>
                  <a:srgbClr val="C00000"/>
                </a:solidFill>
                <a:latin typeface="Pragmatica" panose="020B0403040502020204"/>
              </a:rPr>
              <a:t>Solutions: </a:t>
            </a:r>
            <a:r>
              <a:rPr lang="en-US" sz="2400" dirty="0">
                <a:solidFill>
                  <a:srgbClr val="C00000"/>
                </a:solidFill>
                <a:latin typeface="Consolas" panose="020B0609020204030204" pitchFamily="49" charset="0"/>
              </a:rPr>
              <a:t>left-outer-join-</a:t>
            </a:r>
            <a:r>
              <a:rPr lang="en-US" sz="2400" dirty="0" err="1">
                <a:solidFill>
                  <a:srgbClr val="C00000"/>
                </a:solidFill>
                <a:latin typeface="Consolas" panose="020B0609020204030204" pitchFamily="49" charset="0"/>
              </a:rPr>
              <a:t>drills.sql</a:t>
            </a:r>
            <a:endParaRPr lang="en-US" sz="2400" dirty="0">
              <a:solidFill>
                <a:srgbClr val="C00000"/>
              </a:solidFill>
              <a:latin typeface="Consolas" panose="020B0609020204030204" pitchFamily="49"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23560066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From “That’s hard in Excel!” to “That’s easy in SQL!”</a:t>
            </a:r>
            <a:endParaRPr lang="en-US" sz="6600" b="1" dirty="0">
              <a:solidFill>
                <a:schemeClr val="bg1"/>
              </a:solidFill>
              <a:latin typeface="Consolas" panose="020B0609020204030204" pitchFamily="49" charset="0"/>
            </a:endParaRPr>
          </a:p>
        </p:txBody>
      </p:sp>
    </p:spTree>
    <p:extLst>
      <p:ext uri="{BB962C8B-B14F-4D97-AF65-F5344CB8AC3E}">
        <p14:creationId xmlns:p14="http://schemas.microsoft.com/office/powerpoint/2010/main" val="5272130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1446550"/>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hard-in-excel-easy-in-sql.xlsx</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22489396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1446550"/>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hard-in-excel-easy-in-</a:t>
            </a:r>
            <a:r>
              <a:rPr lang="en-US" sz="4400" dirty="0" err="1">
                <a:solidFill>
                  <a:srgbClr val="707070"/>
                </a:solidFill>
                <a:latin typeface="Consolas" panose="020B0609020204030204" pitchFamily="49" charset="0"/>
              </a:rPr>
              <a:t>sql.sql</a:t>
            </a:r>
            <a:endParaRPr lang="en-US" sz="4400" dirty="0">
              <a:solidFill>
                <a:srgbClr val="707070"/>
              </a:solidFill>
              <a:latin typeface="Consolas" panose="020B0609020204030204" pitchFamily="49" charset="0"/>
            </a:endParaRP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8313402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Consolas" panose="020B0609020204030204" pitchFamily="49" charset="0"/>
              </a:rPr>
              <a:t>CASE</a:t>
            </a:r>
            <a:r>
              <a:rPr lang="en-US" sz="5400" dirty="0">
                <a:latin typeface="Aliens &amp; cows" panose="00000500000000000000" pitchFamily="2" charset="0"/>
              </a:rPr>
              <a:t> expressions</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7" name="Rectangle 6">
            <a:extLst>
              <a:ext uri="{FF2B5EF4-FFF2-40B4-BE49-F238E27FC236}">
                <a16:creationId xmlns:a16="http://schemas.microsoft.com/office/drawing/2014/main" id="{51D280A9-F66D-44B9-BC8F-81C41A487210}"/>
              </a:ext>
            </a:extLst>
          </p:cNvPr>
          <p:cNvSpPr/>
          <p:nvPr/>
        </p:nvSpPr>
        <p:spPr>
          <a:xfrm>
            <a:off x="946766" y="1408014"/>
            <a:ext cx="9338209" cy="4296871"/>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15000"/>
              </a:lnSpc>
              <a:buClr>
                <a:schemeClr val="dk2"/>
              </a:buClr>
              <a:buSzPts val="1100"/>
            </a:pPr>
            <a:r>
              <a:rPr lang="en-US" sz="3200" b="1" dirty="0">
                <a:solidFill>
                  <a:srgbClr val="FFFFFF"/>
                </a:solidFill>
                <a:latin typeface="Consolas"/>
                <a:ea typeface="Consolas"/>
                <a:cs typeface="Consolas"/>
                <a:sym typeface="Consolas"/>
              </a:rPr>
              <a:t>CASE</a:t>
            </a:r>
          </a:p>
          <a:p>
            <a:pPr marL="457200" lvl="0">
              <a:lnSpc>
                <a:spcPct val="115000"/>
              </a:lnSpc>
              <a:buClr>
                <a:schemeClr val="dk2"/>
              </a:buClr>
              <a:buSzPts val="1100"/>
            </a:pPr>
            <a:r>
              <a:rPr lang="en-US" sz="3200" b="1" dirty="0">
                <a:solidFill>
                  <a:srgbClr val="FFFFFF"/>
                </a:solidFill>
                <a:latin typeface="Consolas"/>
                <a:ea typeface="Consolas"/>
                <a:cs typeface="Consolas"/>
                <a:sym typeface="Consolas"/>
              </a:rPr>
              <a:t>WHEN condition THEN result-expression</a:t>
            </a:r>
          </a:p>
          <a:p>
            <a:pPr marL="457200" lvl="0">
              <a:lnSpc>
                <a:spcPct val="115000"/>
              </a:lnSpc>
              <a:buClr>
                <a:schemeClr val="dk2"/>
              </a:buClr>
              <a:buSzPts val="1100"/>
            </a:pPr>
            <a:r>
              <a:rPr lang="en-US" sz="3200" b="1" dirty="0">
                <a:solidFill>
                  <a:srgbClr val="FFFFFF"/>
                </a:solidFill>
                <a:latin typeface="Consolas"/>
                <a:ea typeface="Consolas"/>
                <a:cs typeface="Consolas"/>
                <a:sym typeface="Consolas"/>
              </a:rPr>
              <a:t>WHEN condition THEN result-expression ...</a:t>
            </a:r>
          </a:p>
          <a:p>
            <a:pPr lvl="0">
              <a:lnSpc>
                <a:spcPct val="115000"/>
              </a:lnSpc>
              <a:buClr>
                <a:schemeClr val="dk2"/>
              </a:buClr>
              <a:buSzPts val="1100"/>
            </a:pPr>
            <a:r>
              <a:rPr lang="en-US" sz="3200" b="1" dirty="0">
                <a:solidFill>
                  <a:srgbClr val="FFFFFF"/>
                </a:solidFill>
                <a:latin typeface="Consolas"/>
                <a:ea typeface="Consolas"/>
                <a:cs typeface="Consolas"/>
                <a:sym typeface="Consolas"/>
              </a:rPr>
              <a:t>ELSE result-expression</a:t>
            </a:r>
          </a:p>
          <a:p>
            <a:pPr lvl="0">
              <a:lnSpc>
                <a:spcPct val="115000"/>
              </a:lnSpc>
              <a:buClr>
                <a:schemeClr val="dk2"/>
              </a:buClr>
              <a:buSzPts val="1100"/>
            </a:pPr>
            <a:r>
              <a:rPr lang="en-US" sz="3200" b="1" dirty="0">
                <a:solidFill>
                  <a:srgbClr val="FFFFFF"/>
                </a:solidFill>
                <a:latin typeface="Consolas"/>
                <a:ea typeface="Consolas"/>
                <a:cs typeface="Consolas"/>
                <a:sym typeface="Consolas"/>
              </a:rPr>
              <a:t>END AS alias</a:t>
            </a:r>
            <a:endParaRPr lang="en-US" b="1" dirty="0">
              <a:solidFill>
                <a:srgbClr val="FFFFFF"/>
              </a:solidFill>
            </a:endParaRPr>
          </a:p>
        </p:txBody>
      </p:sp>
    </p:spTree>
    <p:extLst>
      <p:ext uri="{BB962C8B-B14F-4D97-AF65-F5344CB8AC3E}">
        <p14:creationId xmlns:p14="http://schemas.microsoft.com/office/powerpoint/2010/main" val="384975925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Pragmatica"/>
              </a:rPr>
              <a:t>Subqueries as condition:</a:t>
            </a:r>
            <a:r>
              <a:rPr lang="en-US" sz="5400" dirty="0">
                <a:latin typeface="Consolas" panose="020B0609020204030204" pitchFamily="49" charset="0"/>
              </a:rPr>
              <a:t> WHERE</a:t>
            </a:r>
            <a:endParaRPr lang="en-US" sz="5400" dirty="0">
              <a:latin typeface="Aliens &amp; cows" panose="00000500000000000000" pitchFamily="2" charset="0"/>
            </a:endParaRP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7" name="Rectangle 6">
            <a:extLst>
              <a:ext uri="{FF2B5EF4-FFF2-40B4-BE49-F238E27FC236}">
                <a16:creationId xmlns:a16="http://schemas.microsoft.com/office/drawing/2014/main" id="{51D280A9-F66D-44B9-BC8F-81C41A487210}"/>
              </a:ext>
            </a:extLst>
          </p:cNvPr>
          <p:cNvSpPr/>
          <p:nvPr/>
        </p:nvSpPr>
        <p:spPr>
          <a:xfrm>
            <a:off x="946766" y="1408014"/>
            <a:ext cx="6408191" cy="4296871"/>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15000"/>
              </a:lnSpc>
              <a:buSzPts val="1100"/>
            </a:pPr>
            <a:endParaRPr lang="en-US" sz="3200" b="1" dirty="0">
              <a:solidFill>
                <a:srgbClr val="FFFFFF"/>
              </a:solidFill>
              <a:latin typeface="Consolas"/>
              <a:ea typeface="Consolas"/>
              <a:cs typeface="Consolas"/>
              <a:sym typeface="Consolas"/>
            </a:endParaRPr>
          </a:p>
          <a:p>
            <a:pPr lvl="0">
              <a:lnSpc>
                <a:spcPct val="115000"/>
              </a:lnSpc>
              <a:buSzPts val="1100"/>
            </a:pPr>
            <a:r>
              <a:rPr lang="en-US" sz="3200" b="1" dirty="0">
                <a:solidFill>
                  <a:srgbClr val="FFFFFF"/>
                </a:solidFill>
                <a:latin typeface="Consolas"/>
                <a:ea typeface="Consolas"/>
                <a:cs typeface="Consolas"/>
                <a:sym typeface="Consolas"/>
              </a:rPr>
              <a:t>SELECT fields</a:t>
            </a:r>
          </a:p>
          <a:p>
            <a:pPr lvl="0">
              <a:lnSpc>
                <a:spcPct val="115000"/>
              </a:lnSpc>
              <a:buSzPts val="1100"/>
            </a:pPr>
            <a:r>
              <a:rPr lang="en-US" sz="3200" b="1" dirty="0">
                <a:solidFill>
                  <a:srgbClr val="FFFFFF"/>
                </a:solidFill>
                <a:latin typeface="Consolas"/>
                <a:ea typeface="Consolas"/>
                <a:cs typeface="Consolas"/>
                <a:sym typeface="Consolas"/>
              </a:rPr>
              <a:t>FROM table</a:t>
            </a:r>
          </a:p>
          <a:p>
            <a:pPr lvl="0">
              <a:lnSpc>
                <a:spcPct val="115000"/>
              </a:lnSpc>
              <a:buSzPts val="1100"/>
            </a:pPr>
            <a:r>
              <a:rPr lang="en-US" sz="3200" b="1" dirty="0">
                <a:solidFill>
                  <a:srgbClr val="FFFFFF"/>
                </a:solidFill>
                <a:latin typeface="Consolas"/>
                <a:ea typeface="Consolas"/>
                <a:cs typeface="Consolas"/>
                <a:sym typeface="Consolas"/>
              </a:rPr>
              <a:t>WHERE operator</a:t>
            </a:r>
          </a:p>
          <a:p>
            <a:pPr lvl="0">
              <a:lnSpc>
                <a:spcPct val="115000"/>
              </a:lnSpc>
              <a:buSzPts val="1100"/>
            </a:pPr>
            <a:r>
              <a:rPr lang="en-US" sz="3200" b="1" dirty="0">
                <a:solidFill>
                  <a:srgbClr val="FFFFFF"/>
                </a:solidFill>
                <a:latin typeface="Consolas"/>
                <a:ea typeface="Consolas"/>
                <a:cs typeface="Consolas"/>
                <a:sym typeface="Consolas"/>
              </a:rPr>
              <a:t>-- Subquery</a:t>
            </a:r>
          </a:p>
          <a:p>
            <a:pPr lvl="0">
              <a:lnSpc>
                <a:spcPct val="115000"/>
              </a:lnSpc>
              <a:buSzPts val="1100"/>
            </a:pPr>
            <a:r>
              <a:rPr lang="en-US" sz="3200" b="1" dirty="0">
                <a:solidFill>
                  <a:srgbClr val="FFFFFF"/>
                </a:solidFill>
                <a:latin typeface="Consolas"/>
                <a:ea typeface="Consolas"/>
                <a:cs typeface="Consolas"/>
                <a:sym typeface="Consolas"/>
              </a:rPr>
              <a:t>	(SELECT fields</a:t>
            </a:r>
          </a:p>
          <a:p>
            <a:pPr lvl="0">
              <a:lnSpc>
                <a:spcPct val="115000"/>
              </a:lnSpc>
              <a:buSzPts val="1100"/>
            </a:pPr>
            <a:r>
              <a:rPr lang="en-US" sz="3200" b="1" dirty="0">
                <a:solidFill>
                  <a:srgbClr val="FFFFFF"/>
                </a:solidFill>
                <a:latin typeface="Consolas"/>
                <a:ea typeface="Consolas"/>
                <a:cs typeface="Consolas"/>
                <a:sym typeface="Consolas"/>
              </a:rPr>
              <a:t>	FROM table);</a:t>
            </a:r>
          </a:p>
          <a:p>
            <a:pPr lvl="0">
              <a:lnSpc>
                <a:spcPct val="115000"/>
              </a:lnSpc>
              <a:buSzPts val="1100"/>
            </a:pPr>
            <a:endParaRPr lang="en-US" sz="3200" b="1" dirty="0">
              <a:solidFill>
                <a:srgbClr val="FFFFFF"/>
              </a:solidFill>
              <a:latin typeface="Consolas"/>
              <a:ea typeface="Consolas"/>
              <a:cs typeface="Consolas"/>
              <a:sym typeface="Consolas"/>
            </a:endParaRPr>
          </a:p>
        </p:txBody>
      </p:sp>
    </p:spTree>
    <p:extLst>
      <p:ext uri="{BB962C8B-B14F-4D97-AF65-F5344CB8AC3E}">
        <p14:creationId xmlns:p14="http://schemas.microsoft.com/office/powerpoint/2010/main" val="17274197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1754326"/>
          </a:xfrm>
          <a:prstGeom prst="rect">
            <a:avLst/>
          </a:prstGeom>
          <a:noFill/>
        </p:spPr>
        <p:txBody>
          <a:bodyPr wrap="square" rtlCol="0">
            <a:spAutoFit/>
          </a:bodyPr>
          <a:lstStyle/>
          <a:p>
            <a:r>
              <a:rPr lang="en-US" sz="5400" dirty="0">
                <a:latin typeface="Aliens &amp; cows" panose="00000500000000000000" pitchFamily="2" charset="0"/>
              </a:rPr>
              <a:t>Common table expressions (CTEs): Expressions acting like tables</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7" name="Rectangle 6">
            <a:extLst>
              <a:ext uri="{FF2B5EF4-FFF2-40B4-BE49-F238E27FC236}">
                <a16:creationId xmlns:a16="http://schemas.microsoft.com/office/drawing/2014/main" id="{51D280A9-F66D-44B9-BC8F-81C41A487210}"/>
              </a:ext>
            </a:extLst>
          </p:cNvPr>
          <p:cNvSpPr/>
          <p:nvPr/>
        </p:nvSpPr>
        <p:spPr>
          <a:xfrm>
            <a:off x="1397340" y="1867714"/>
            <a:ext cx="6408191" cy="4296871"/>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15000"/>
              </a:lnSpc>
              <a:buSzPts val="1100"/>
            </a:pPr>
            <a:endParaRPr lang="en-US" sz="3200" b="1" dirty="0">
              <a:solidFill>
                <a:srgbClr val="FFFFFF"/>
              </a:solidFill>
              <a:latin typeface="Consolas"/>
              <a:ea typeface="Consolas"/>
              <a:cs typeface="Consolas"/>
              <a:sym typeface="Consolas"/>
            </a:endParaRPr>
          </a:p>
          <a:p>
            <a:pPr lvl="0">
              <a:lnSpc>
                <a:spcPct val="115000"/>
              </a:lnSpc>
              <a:buSzPts val="1100"/>
            </a:pPr>
            <a:r>
              <a:rPr lang="en-US" sz="3200" b="1" dirty="0">
                <a:solidFill>
                  <a:srgbClr val="FFFFFF"/>
                </a:solidFill>
                <a:latin typeface="Consolas"/>
                <a:ea typeface="Consolas"/>
                <a:cs typeface="Consolas"/>
                <a:sym typeface="Consolas"/>
              </a:rPr>
              <a:t>WITH</a:t>
            </a:r>
          </a:p>
          <a:p>
            <a:pPr lvl="0">
              <a:lnSpc>
                <a:spcPct val="115000"/>
              </a:lnSpc>
              <a:buSzPts val="1100"/>
            </a:pPr>
            <a:r>
              <a:rPr lang="en-US" sz="3200" b="1" dirty="0">
                <a:solidFill>
                  <a:srgbClr val="FFFFFF"/>
                </a:solidFill>
                <a:latin typeface="Consolas"/>
                <a:ea typeface="Consolas"/>
                <a:cs typeface="Consolas"/>
                <a:sym typeface="Consolas"/>
              </a:rPr>
              <a:t>expression_name_1 AS</a:t>
            </a:r>
          </a:p>
          <a:p>
            <a:pPr lvl="0" indent="457200">
              <a:lnSpc>
                <a:spcPct val="115000"/>
              </a:lnSpc>
              <a:buSzPts val="1100"/>
            </a:pPr>
            <a:r>
              <a:rPr lang="en-US" sz="3200" b="1" dirty="0">
                <a:solidFill>
                  <a:srgbClr val="FFFFFF"/>
                </a:solidFill>
                <a:latin typeface="Consolas"/>
                <a:ea typeface="Consolas"/>
                <a:cs typeface="Consolas"/>
                <a:sym typeface="Consolas"/>
              </a:rPr>
              <a:t>(CTE query definition 1)</a:t>
            </a:r>
          </a:p>
          <a:p>
            <a:pPr lvl="0">
              <a:lnSpc>
                <a:spcPct val="115000"/>
              </a:lnSpc>
              <a:buSzPts val="1100"/>
            </a:pPr>
            <a:r>
              <a:rPr lang="en-US" sz="3200" b="1" dirty="0">
                <a:solidFill>
                  <a:srgbClr val="FFFFFF"/>
                </a:solidFill>
                <a:latin typeface="Consolas"/>
                <a:ea typeface="Consolas"/>
                <a:cs typeface="Consolas"/>
                <a:sym typeface="Consolas"/>
              </a:rPr>
              <a:t>SELECT </a:t>
            </a:r>
            <a:r>
              <a:rPr lang="en-US" sz="3200" b="1" dirty="0" err="1">
                <a:solidFill>
                  <a:srgbClr val="FFFFFF"/>
                </a:solidFill>
                <a:latin typeface="Consolas"/>
                <a:ea typeface="Consolas"/>
                <a:cs typeface="Consolas"/>
                <a:sym typeface="Consolas"/>
              </a:rPr>
              <a:t>expression_A</a:t>
            </a:r>
            <a:r>
              <a:rPr lang="en-US" sz="3200" b="1" dirty="0">
                <a:solidFill>
                  <a:srgbClr val="FFFFFF"/>
                </a:solidFill>
                <a:latin typeface="Consolas"/>
                <a:ea typeface="Consolas"/>
                <a:cs typeface="Consolas"/>
                <a:sym typeface="Consolas"/>
              </a:rPr>
              <a:t>, </a:t>
            </a:r>
            <a:r>
              <a:rPr lang="en-US" sz="3200" b="1" dirty="0" err="1">
                <a:solidFill>
                  <a:srgbClr val="FFFFFF"/>
                </a:solidFill>
                <a:latin typeface="Consolas"/>
                <a:ea typeface="Consolas"/>
                <a:cs typeface="Consolas"/>
                <a:sym typeface="Consolas"/>
              </a:rPr>
              <a:t>expression_B</a:t>
            </a:r>
            <a:r>
              <a:rPr lang="en-US" sz="3200" b="1" dirty="0">
                <a:solidFill>
                  <a:srgbClr val="FFFFFF"/>
                </a:solidFill>
                <a:latin typeface="Consolas"/>
                <a:ea typeface="Consolas"/>
                <a:cs typeface="Consolas"/>
                <a:sym typeface="Consolas"/>
              </a:rPr>
              <a:t>, ...</a:t>
            </a:r>
          </a:p>
          <a:p>
            <a:pPr lvl="0">
              <a:lnSpc>
                <a:spcPct val="115000"/>
              </a:lnSpc>
              <a:buSzPts val="1100"/>
            </a:pPr>
            <a:r>
              <a:rPr lang="en-US" sz="3200" b="1" dirty="0">
                <a:solidFill>
                  <a:srgbClr val="FFFFFF"/>
                </a:solidFill>
                <a:latin typeface="Consolas"/>
                <a:ea typeface="Consolas"/>
                <a:cs typeface="Consolas"/>
                <a:sym typeface="Consolas"/>
              </a:rPr>
              <a:t>FROM expression_name_1</a:t>
            </a:r>
          </a:p>
          <a:p>
            <a:pPr lvl="0">
              <a:lnSpc>
                <a:spcPct val="115000"/>
              </a:lnSpc>
              <a:buSzPts val="1100"/>
            </a:pPr>
            <a:endParaRPr lang="en-US" sz="3200" b="1" dirty="0">
              <a:solidFill>
                <a:srgbClr val="FFFFFF"/>
              </a:solidFill>
              <a:latin typeface="Consolas"/>
              <a:ea typeface="Consolas"/>
              <a:cs typeface="Consolas"/>
              <a:sym typeface="Consolas"/>
            </a:endParaRPr>
          </a:p>
          <a:p>
            <a:pPr lvl="0">
              <a:lnSpc>
                <a:spcPct val="115000"/>
              </a:lnSpc>
              <a:buSzPts val="1100"/>
            </a:pPr>
            <a:endParaRPr lang="en-US" sz="3200" b="1" dirty="0">
              <a:solidFill>
                <a:srgbClr val="FFFFFF"/>
              </a:solidFill>
              <a:latin typeface="Consolas"/>
              <a:ea typeface="Consolas"/>
              <a:cs typeface="Consolas"/>
              <a:sym typeface="Consolas"/>
            </a:endParaRPr>
          </a:p>
        </p:txBody>
      </p:sp>
    </p:spTree>
    <p:extLst>
      <p:ext uri="{BB962C8B-B14F-4D97-AF65-F5344CB8AC3E}">
        <p14:creationId xmlns:p14="http://schemas.microsoft.com/office/powerpoint/2010/main" val="3842414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6089872"/>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endParaRPr lang="en-US" sz="2800" dirty="0">
              <a:solidFill>
                <a:srgbClr val="CF3338"/>
              </a:solidFill>
              <a:latin typeface="Pragmatica" panose="020B0403040502020204" pitchFamily="34" charset="0"/>
            </a:endParaRPr>
          </a:p>
          <a:p>
            <a:pPr marL="95250" lvl="0">
              <a:lnSpc>
                <a:spcPct val="115000"/>
              </a:lnSpc>
              <a:spcBef>
                <a:spcPts val="750"/>
              </a:spcBef>
              <a:buClr>
                <a:srgbClr val="C00000"/>
              </a:buClr>
              <a:buSzPts val="2100"/>
            </a:pPr>
            <a:r>
              <a:rPr lang="en-US" sz="2400" dirty="0">
                <a:solidFill>
                  <a:srgbClr val="C00000"/>
                </a:solidFill>
                <a:latin typeface="Pragmatica" panose="020B0403040502020204"/>
              </a:rPr>
              <a:t>Using the </a:t>
            </a:r>
            <a:r>
              <a:rPr lang="en-US" sz="2400" dirty="0">
                <a:solidFill>
                  <a:srgbClr val="C00000"/>
                </a:solidFill>
                <a:latin typeface="Consolas" panose="020B0609020204030204" pitchFamily="49" charset="0"/>
              </a:rPr>
              <a:t>Teams</a:t>
            </a:r>
            <a:r>
              <a:rPr lang="en-US" sz="2400" dirty="0">
                <a:solidFill>
                  <a:srgbClr val="C00000"/>
                </a:solidFill>
                <a:latin typeface="Pragmatica" panose="020B0403040502020204"/>
              </a:rPr>
              <a:t> table: </a:t>
            </a:r>
          </a:p>
          <a:p>
            <a:pPr marL="95250" lvl="0">
              <a:lnSpc>
                <a:spcPct val="115000"/>
              </a:lnSpc>
              <a:spcBef>
                <a:spcPts val="750"/>
              </a:spcBef>
              <a:buClr>
                <a:srgbClr val="C00000"/>
              </a:buClr>
              <a:buSzPts val="2100"/>
            </a:pPr>
            <a:endParaRPr lang="en-US" sz="2400" dirty="0">
              <a:solidFill>
                <a:srgbClr val="C00000"/>
              </a:solidFill>
              <a:latin typeface="Pragmatica" panose="020B0403040502020204"/>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In 2016, what teams had more wins than the Chicago Cubs (</a:t>
            </a:r>
            <a:r>
              <a:rPr lang="en-US" sz="2400" dirty="0" err="1">
                <a:solidFill>
                  <a:srgbClr val="C00000"/>
                </a:solidFill>
                <a:latin typeface="Pragmatica" panose="020B0403040502020204"/>
              </a:rPr>
              <a:t>teamID</a:t>
            </a:r>
            <a:r>
              <a:rPr lang="en-US" sz="2400" dirty="0">
                <a:solidFill>
                  <a:srgbClr val="C00000"/>
                </a:solidFill>
                <a:latin typeface="Pragmatica" panose="020B0403040502020204"/>
              </a:rPr>
              <a:t> = ‘CHN’?)</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Create a field </a:t>
            </a:r>
            <a:r>
              <a:rPr lang="en-US" sz="2400" dirty="0">
                <a:solidFill>
                  <a:srgbClr val="C00000"/>
                </a:solidFill>
                <a:latin typeface="Consolas" panose="020B0609020204030204" pitchFamily="49" charset="0"/>
              </a:rPr>
              <a:t>Century</a:t>
            </a:r>
            <a:r>
              <a:rPr lang="en-US" sz="2400" dirty="0">
                <a:solidFill>
                  <a:srgbClr val="C00000"/>
                </a:solidFill>
                <a:latin typeface="Pragmatica" panose="020B0403040502020204"/>
              </a:rPr>
              <a:t> which marks records in the 19th Century as </a:t>
            </a:r>
            <a:r>
              <a:rPr lang="en-US" sz="2400" dirty="0">
                <a:solidFill>
                  <a:srgbClr val="C00000"/>
                </a:solidFill>
                <a:latin typeface="Consolas" panose="020B0609020204030204" pitchFamily="49" charset="0"/>
              </a:rPr>
              <a:t>19</a:t>
            </a:r>
            <a:r>
              <a:rPr lang="en-US" sz="2400" dirty="0">
                <a:solidFill>
                  <a:srgbClr val="C00000"/>
                </a:solidFill>
                <a:latin typeface="Pragmatica" panose="020B0403040502020204"/>
              </a:rPr>
              <a:t>, 20th as </a:t>
            </a:r>
            <a:r>
              <a:rPr lang="en-US" sz="2400" dirty="0">
                <a:solidFill>
                  <a:srgbClr val="C00000"/>
                </a:solidFill>
                <a:latin typeface="Consolas" panose="020B0609020204030204" pitchFamily="49" charset="0"/>
              </a:rPr>
              <a:t>20</a:t>
            </a:r>
            <a:r>
              <a:rPr lang="en-US" sz="2400" dirty="0">
                <a:solidFill>
                  <a:srgbClr val="C00000"/>
                </a:solidFill>
                <a:latin typeface="Pragmatica" panose="020B0403040502020204"/>
              </a:rPr>
              <a:t> and 21st  as </a:t>
            </a:r>
            <a:r>
              <a:rPr lang="en-US" sz="2400" dirty="0">
                <a:solidFill>
                  <a:srgbClr val="C00000"/>
                </a:solidFill>
                <a:latin typeface="Consolas" panose="020B0609020204030204" pitchFamily="49" charset="0"/>
              </a:rPr>
              <a:t>21</a:t>
            </a:r>
            <a:r>
              <a:rPr lang="en-US" sz="2400" dirty="0">
                <a:solidFill>
                  <a:srgbClr val="C00000"/>
                </a:solidFill>
                <a:latin typeface="Pragmatica" panose="020B0403040502020204"/>
              </a:rPr>
              <a:t>.</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average season minimum attendance since 1990. </a:t>
            </a:r>
            <a:endParaRPr lang="en-US" sz="2400" dirty="0">
              <a:solidFill>
                <a:srgbClr val="C00000"/>
              </a:solidFill>
              <a:latin typeface="Consolas" panose="020B0609020204030204" pitchFamily="49"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36617249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5884688"/>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maximum annual salary paid to anyone included in </a:t>
            </a:r>
            <a:r>
              <a:rPr lang="en-US" sz="2400" dirty="0">
                <a:solidFill>
                  <a:srgbClr val="C00000"/>
                </a:solidFill>
                <a:latin typeface="Consolas" panose="020B0609020204030204" pitchFamily="49" charset="0"/>
              </a:rPr>
              <a:t>Master</a:t>
            </a:r>
            <a:r>
              <a:rPr lang="en-US" sz="2400" dirty="0">
                <a:solidFill>
                  <a:srgbClr val="C00000"/>
                </a:solidFill>
                <a:latin typeface="Pragmatica" panose="020B0403040502020204"/>
              </a:rPr>
              <a:t>, sorted descending by salary.</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Keeping the names of all schools listed in Schools, find the first name, last name and years played for all schools (Check </a:t>
            </a:r>
            <a:r>
              <a:rPr lang="en-US" sz="2400" dirty="0" err="1">
                <a:solidFill>
                  <a:srgbClr val="C00000"/>
                </a:solidFill>
                <a:latin typeface="Consolas" panose="020B0609020204030204" pitchFamily="49" charset="0"/>
              </a:rPr>
              <a:t>CollegePlaying</a:t>
            </a:r>
            <a:r>
              <a:rPr lang="en-US" sz="2400" dirty="0">
                <a:solidFill>
                  <a:srgbClr val="C00000"/>
                </a:solidFill>
                <a:latin typeface="Pragmatica" panose="020B0403040502020204"/>
              </a:rPr>
              <a:t>).</a:t>
            </a:r>
          </a:p>
          <a:p>
            <a:pPr marL="95250" lvl="0">
              <a:lnSpc>
                <a:spcPct val="115000"/>
              </a:lnSpc>
              <a:spcBef>
                <a:spcPts val="750"/>
              </a:spcBef>
              <a:buClr>
                <a:srgbClr val="C00000"/>
              </a:buClr>
              <a:buSzPts val="2100"/>
            </a:pPr>
            <a:r>
              <a:rPr lang="en-US" sz="2400" dirty="0">
                <a:solidFill>
                  <a:srgbClr val="C00000"/>
                </a:solidFill>
                <a:latin typeface="Pragmatica" panose="020B0403040502020204"/>
              </a:rPr>
              <a:t>Solutions: </a:t>
            </a:r>
            <a:r>
              <a:rPr lang="en-US" sz="2400" dirty="0">
                <a:solidFill>
                  <a:srgbClr val="C00000"/>
                </a:solidFill>
                <a:latin typeface="Consolas" panose="020B0609020204030204" pitchFamily="49" charset="0"/>
              </a:rPr>
              <a:t>hard-in-excel-easy-in-</a:t>
            </a:r>
            <a:r>
              <a:rPr lang="en-US" sz="2400" dirty="0" err="1">
                <a:solidFill>
                  <a:srgbClr val="C00000"/>
                </a:solidFill>
                <a:latin typeface="Consolas" panose="020B0609020204030204" pitchFamily="49" charset="0"/>
              </a:rPr>
              <a:t>sql.sql</a:t>
            </a:r>
            <a:endParaRPr lang="en-US" sz="2400" dirty="0">
              <a:solidFill>
                <a:srgbClr val="C00000"/>
              </a:solidFill>
              <a:latin typeface="Consolas" panose="020B0609020204030204" pitchFamily="49"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34179689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629</TotalTime>
  <Words>2818</Words>
  <Application>Microsoft Office PowerPoint</Application>
  <PresentationFormat>Widescreen</PresentationFormat>
  <Paragraphs>520</Paragraphs>
  <Slides>104</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104</vt:i4>
      </vt:variant>
    </vt:vector>
  </HeadingPairs>
  <TitlesOfParts>
    <vt:vector size="112" baseType="lpstr">
      <vt:lpstr>Aliens &amp; cows</vt:lpstr>
      <vt:lpstr>Arial</vt:lpstr>
      <vt:lpstr>Calibri</vt:lpstr>
      <vt:lpstr>Calibri Light</vt:lpstr>
      <vt:lpstr>Consolas</vt:lpstr>
      <vt:lpstr>Normafixed Tryout</vt:lpstr>
      <vt:lpstr>Pragmatica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Case Western Reserve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George Mount</cp:lastModifiedBy>
  <cp:revision>54</cp:revision>
  <dcterms:created xsi:type="dcterms:W3CDTF">2019-10-19T21:47:18Z</dcterms:created>
  <dcterms:modified xsi:type="dcterms:W3CDTF">2022-11-09T15:42:04Z</dcterms:modified>
</cp:coreProperties>
</file>